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3"/>
  </p:notesMasterIdLst>
  <p:sldIdLst>
    <p:sldId id="256" r:id="rId2"/>
    <p:sldId id="257" r:id="rId3"/>
    <p:sldId id="258" r:id="rId4"/>
    <p:sldId id="259" r:id="rId5"/>
    <p:sldId id="260" r:id="rId6"/>
    <p:sldId id="286" r:id="rId7"/>
    <p:sldId id="287" r:id="rId8"/>
    <p:sldId id="261" r:id="rId9"/>
    <p:sldId id="262" r:id="rId10"/>
    <p:sldId id="263" r:id="rId11"/>
    <p:sldId id="264" r:id="rId12"/>
    <p:sldId id="265" r:id="rId13"/>
    <p:sldId id="266" r:id="rId14"/>
    <p:sldId id="267"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a:srgbClr val="091A4F"/>
    <a:srgbClr val="102E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9467" autoAdjust="0"/>
  </p:normalViewPr>
  <p:slideViewPr>
    <p:cSldViewPr>
      <p:cViewPr>
        <p:scale>
          <a:sx n="59" d="100"/>
          <a:sy n="59" d="100"/>
        </p:scale>
        <p:origin x="-1452" y="-396"/>
      </p:cViewPr>
      <p:guideLst>
        <p:guide orient="horz" pos="2160"/>
        <p:guide pos="2880"/>
      </p:guideLst>
    </p:cSldViewPr>
  </p:slideViewPr>
  <p:notesTextViewPr>
    <p:cViewPr>
      <p:scale>
        <a:sx n="1" d="1"/>
        <a:sy n="1" d="1"/>
      </p:scale>
      <p:origin x="0" y="0"/>
    </p:cViewPr>
  </p:notesTextViewPr>
  <p:notesViewPr>
    <p:cSldViewPr>
      <p:cViewPr varScale="1">
        <p:scale>
          <a:sx n="75" d="100"/>
          <a:sy n="75" d="100"/>
        </p:scale>
        <p:origin x="-2406"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959EB94-F5AD-452B-B5FD-14B74BEC6075}" type="datetimeFigureOut">
              <a:rPr lang="en-US" smtClean="0"/>
              <a:t>5/17/2016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5D937EE-F0B7-4AC3-94B7-22809C3A57B5}" type="slidenum">
              <a:rPr lang="en-US" smtClean="0"/>
              <a:t>‹#›</a:t>
            </a:fld>
            <a:endParaRPr lang="en-US" dirty="0"/>
          </a:p>
        </p:txBody>
      </p:sp>
    </p:spTree>
    <p:extLst>
      <p:ext uri="{BB962C8B-B14F-4D97-AF65-F5344CB8AC3E}">
        <p14:creationId xmlns:p14="http://schemas.microsoft.com/office/powerpoint/2010/main" val="2091606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D937EE-F0B7-4AC3-94B7-22809C3A57B5}" type="slidenum">
              <a:rPr lang="en-US" smtClean="0"/>
              <a:t>1</a:t>
            </a:fld>
            <a:endParaRPr lang="en-US" dirty="0"/>
          </a:p>
        </p:txBody>
      </p:sp>
    </p:spTree>
    <p:extLst>
      <p:ext uri="{BB962C8B-B14F-4D97-AF65-F5344CB8AC3E}">
        <p14:creationId xmlns:p14="http://schemas.microsoft.com/office/powerpoint/2010/main" val="42711695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latin typeface="Arial" charset="0"/>
              </a:rPr>
              <a:t>Next, click on the Release Type</a:t>
            </a:r>
            <a:r>
              <a:rPr lang="en-US" baseline="0" dirty="0" smtClean="0">
                <a:latin typeface="Arial" charset="0"/>
              </a:rPr>
              <a:t> drop down box.</a:t>
            </a:r>
            <a:endParaRPr lang="en-US" dirty="0" smtClean="0">
              <a:latin typeface="Arial" charset="0"/>
            </a:endParaRPr>
          </a:p>
        </p:txBody>
      </p:sp>
      <p:sp>
        <p:nvSpPr>
          <p:cNvPr id="4" name="Slide Number Placeholder 3"/>
          <p:cNvSpPr>
            <a:spLocks noGrp="1"/>
          </p:cNvSpPr>
          <p:nvPr>
            <p:ph type="sldNum" sz="quarter" idx="10"/>
          </p:nvPr>
        </p:nvSpPr>
        <p:spPr/>
        <p:txBody>
          <a:bodyPr/>
          <a:lstStyle/>
          <a:p>
            <a:fld id="{25D937EE-F0B7-4AC3-94B7-22809C3A57B5}" type="slidenum">
              <a:rPr lang="en-US" smtClean="0"/>
              <a:t>10</a:t>
            </a:fld>
            <a:endParaRPr lang="en-US" dirty="0"/>
          </a:p>
        </p:txBody>
      </p:sp>
    </p:spTree>
    <p:extLst>
      <p:ext uri="{BB962C8B-B14F-4D97-AF65-F5344CB8AC3E}">
        <p14:creationId xmlns:p14="http://schemas.microsoft.com/office/powerpoint/2010/main" val="16344928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latin typeface="Arial" charset="0"/>
              </a:rPr>
              <a:t>Choose the “Chemical” simulation option.</a:t>
            </a:r>
          </a:p>
        </p:txBody>
      </p:sp>
      <p:sp>
        <p:nvSpPr>
          <p:cNvPr id="4" name="Slide Number Placeholder 3"/>
          <p:cNvSpPr>
            <a:spLocks noGrp="1"/>
          </p:cNvSpPr>
          <p:nvPr>
            <p:ph type="sldNum" sz="quarter" idx="10"/>
          </p:nvPr>
        </p:nvSpPr>
        <p:spPr/>
        <p:txBody>
          <a:bodyPr/>
          <a:lstStyle/>
          <a:p>
            <a:fld id="{25D937EE-F0B7-4AC3-94B7-22809C3A57B5}" type="slidenum">
              <a:rPr lang="en-US" smtClean="0"/>
              <a:t>11</a:t>
            </a:fld>
            <a:endParaRPr lang="en-US" dirty="0"/>
          </a:p>
        </p:txBody>
      </p:sp>
    </p:spTree>
    <p:extLst>
      <p:ext uri="{BB962C8B-B14F-4D97-AF65-F5344CB8AC3E}">
        <p14:creationId xmlns:p14="http://schemas.microsoft.com/office/powerpoint/2010/main" val="16344928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latin typeface="Arial" charset="0"/>
              </a:rPr>
              <a:t>Next, select</a:t>
            </a:r>
            <a:r>
              <a:rPr lang="en-US" baseline="0" dirty="0" smtClean="0">
                <a:latin typeface="Arial" charset="0"/>
              </a:rPr>
              <a:t> a forecast meteorological data set appropriate for this scenario or choose the default.</a:t>
            </a:r>
            <a:endParaRPr lang="en-US" dirty="0" smtClean="0">
              <a:latin typeface="Arial" charset="0"/>
            </a:endParaRPr>
          </a:p>
        </p:txBody>
      </p:sp>
      <p:sp>
        <p:nvSpPr>
          <p:cNvPr id="4" name="Slide Number Placeholder 3"/>
          <p:cNvSpPr>
            <a:spLocks noGrp="1"/>
          </p:cNvSpPr>
          <p:nvPr>
            <p:ph type="sldNum" sz="quarter" idx="10"/>
          </p:nvPr>
        </p:nvSpPr>
        <p:spPr/>
        <p:txBody>
          <a:bodyPr/>
          <a:lstStyle/>
          <a:p>
            <a:fld id="{25D937EE-F0B7-4AC3-94B7-22809C3A57B5}" type="slidenum">
              <a:rPr lang="en-US" smtClean="0"/>
              <a:t>12</a:t>
            </a:fld>
            <a:endParaRPr lang="en-US" dirty="0"/>
          </a:p>
        </p:txBody>
      </p:sp>
    </p:spTree>
    <p:extLst>
      <p:ext uri="{BB962C8B-B14F-4D97-AF65-F5344CB8AC3E}">
        <p14:creationId xmlns:p14="http://schemas.microsoft.com/office/powerpoint/2010/main" val="16344928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latin typeface="Arial" charset="0"/>
              </a:rPr>
              <a:t>Enter a source location either by clicking on the map or selecting a location from</a:t>
            </a:r>
            <a:r>
              <a:rPr lang="en-US" baseline="0" dirty="0" smtClean="0">
                <a:latin typeface="Arial" charset="0"/>
              </a:rPr>
              <a:t> the user input and drop down boxes.</a:t>
            </a:r>
            <a:endParaRPr lang="en-US" dirty="0" smtClean="0">
              <a:latin typeface="Arial" charset="0"/>
            </a:endParaRPr>
          </a:p>
        </p:txBody>
      </p:sp>
      <p:sp>
        <p:nvSpPr>
          <p:cNvPr id="4" name="Slide Number Placeholder 3"/>
          <p:cNvSpPr>
            <a:spLocks noGrp="1"/>
          </p:cNvSpPr>
          <p:nvPr>
            <p:ph type="sldNum" sz="quarter" idx="10"/>
          </p:nvPr>
        </p:nvSpPr>
        <p:spPr/>
        <p:txBody>
          <a:bodyPr/>
          <a:lstStyle/>
          <a:p>
            <a:fld id="{25D937EE-F0B7-4AC3-94B7-22809C3A57B5}" type="slidenum">
              <a:rPr lang="en-US" smtClean="0"/>
              <a:t>13</a:t>
            </a:fld>
            <a:endParaRPr lang="en-US" dirty="0"/>
          </a:p>
        </p:txBody>
      </p:sp>
    </p:spTree>
    <p:extLst>
      <p:ext uri="{BB962C8B-B14F-4D97-AF65-F5344CB8AC3E}">
        <p14:creationId xmlns:p14="http://schemas.microsoft.com/office/powerpoint/2010/main" val="16344928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latin typeface="Arial" charset="0"/>
              </a:rPr>
              <a:t>Click</a:t>
            </a:r>
            <a:r>
              <a:rPr lang="en-US" baseline="0" dirty="0" smtClean="0">
                <a:latin typeface="Arial" charset="0"/>
              </a:rPr>
              <a:t> “Next&gt;&gt;” if the most recent forecast cycle is acceptable. </a:t>
            </a:r>
            <a:endParaRPr lang="en-US" dirty="0" smtClean="0">
              <a:latin typeface="Arial" charset="0"/>
            </a:endParaRPr>
          </a:p>
        </p:txBody>
      </p:sp>
      <p:sp>
        <p:nvSpPr>
          <p:cNvPr id="4" name="Slide Number Placeholder 3"/>
          <p:cNvSpPr>
            <a:spLocks noGrp="1"/>
          </p:cNvSpPr>
          <p:nvPr>
            <p:ph type="sldNum" sz="quarter" idx="10"/>
          </p:nvPr>
        </p:nvSpPr>
        <p:spPr/>
        <p:txBody>
          <a:bodyPr/>
          <a:lstStyle/>
          <a:p>
            <a:fld id="{25D937EE-F0B7-4AC3-94B7-22809C3A57B5}" type="slidenum">
              <a:rPr lang="en-US" smtClean="0"/>
              <a:t>14</a:t>
            </a:fld>
            <a:endParaRPr lang="en-US" dirty="0"/>
          </a:p>
        </p:txBody>
      </p:sp>
    </p:spTree>
    <p:extLst>
      <p:ext uri="{BB962C8B-B14F-4D97-AF65-F5344CB8AC3E}">
        <p14:creationId xmlns:p14="http://schemas.microsoft.com/office/powerpoint/2010/main" val="16344928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latin typeface="Arial" charset="0"/>
              </a:rPr>
              <a:t>Refine the start</a:t>
            </a:r>
            <a:r>
              <a:rPr lang="en-US" baseline="0" dirty="0" smtClean="0">
                <a:latin typeface="Arial" charset="0"/>
              </a:rPr>
              <a:t> of the release or the location and then select “Continue to ALOHA&gt;&gt;”</a:t>
            </a:r>
            <a:endParaRPr lang="en-US" dirty="0" smtClean="0">
              <a:latin typeface="Arial" charset="0"/>
            </a:endParaRPr>
          </a:p>
        </p:txBody>
      </p:sp>
      <p:sp>
        <p:nvSpPr>
          <p:cNvPr id="4" name="Slide Number Placeholder 3"/>
          <p:cNvSpPr>
            <a:spLocks noGrp="1"/>
          </p:cNvSpPr>
          <p:nvPr>
            <p:ph type="sldNum" sz="quarter" idx="10"/>
          </p:nvPr>
        </p:nvSpPr>
        <p:spPr/>
        <p:txBody>
          <a:bodyPr/>
          <a:lstStyle/>
          <a:p>
            <a:fld id="{25D937EE-F0B7-4AC3-94B7-22809C3A57B5}" type="slidenum">
              <a:rPr lang="en-US" smtClean="0"/>
              <a:t>15</a:t>
            </a:fld>
            <a:endParaRPr lang="en-US" dirty="0"/>
          </a:p>
        </p:txBody>
      </p:sp>
    </p:spTree>
    <p:extLst>
      <p:ext uri="{BB962C8B-B14F-4D97-AF65-F5344CB8AC3E}">
        <p14:creationId xmlns:p14="http://schemas.microsoft.com/office/powerpoint/2010/main" val="16344928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latin typeface="Arial" charset="0"/>
              </a:rPr>
              <a:t>The user is now in the ALOHA Source Strength</a:t>
            </a:r>
            <a:r>
              <a:rPr lang="en-US" baseline="0" dirty="0" smtClean="0">
                <a:latin typeface="Arial" charset="0"/>
              </a:rPr>
              <a:t> calculation pages.</a:t>
            </a:r>
            <a:endParaRPr lang="en-US" dirty="0" smtClean="0">
              <a:latin typeface="Arial" charset="0"/>
            </a:endParaRPr>
          </a:p>
        </p:txBody>
      </p:sp>
      <p:sp>
        <p:nvSpPr>
          <p:cNvPr id="4" name="Slide Number Placeholder 3"/>
          <p:cNvSpPr>
            <a:spLocks noGrp="1"/>
          </p:cNvSpPr>
          <p:nvPr>
            <p:ph type="sldNum" sz="quarter" idx="10"/>
          </p:nvPr>
        </p:nvSpPr>
        <p:spPr/>
        <p:txBody>
          <a:bodyPr/>
          <a:lstStyle/>
          <a:p>
            <a:fld id="{25D937EE-F0B7-4AC3-94B7-22809C3A57B5}" type="slidenum">
              <a:rPr lang="en-US" smtClean="0"/>
              <a:t>16</a:t>
            </a:fld>
            <a:endParaRPr lang="en-US" dirty="0"/>
          </a:p>
        </p:txBody>
      </p:sp>
    </p:spTree>
    <p:extLst>
      <p:ext uri="{BB962C8B-B14F-4D97-AF65-F5344CB8AC3E}">
        <p14:creationId xmlns:p14="http://schemas.microsoft.com/office/powerpoint/2010/main" val="16344928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latin typeface="Arial" charset="0"/>
              </a:rPr>
              <a:t>Select a chemical from the Chemical drop down list (Ammonia).</a:t>
            </a:r>
          </a:p>
        </p:txBody>
      </p:sp>
      <p:sp>
        <p:nvSpPr>
          <p:cNvPr id="4" name="Slide Number Placeholder 3"/>
          <p:cNvSpPr>
            <a:spLocks noGrp="1"/>
          </p:cNvSpPr>
          <p:nvPr>
            <p:ph type="sldNum" sz="quarter" idx="10"/>
          </p:nvPr>
        </p:nvSpPr>
        <p:spPr/>
        <p:txBody>
          <a:bodyPr/>
          <a:lstStyle/>
          <a:p>
            <a:fld id="{25D937EE-F0B7-4AC3-94B7-22809C3A57B5}" type="slidenum">
              <a:rPr lang="en-US" smtClean="0"/>
              <a:t>17</a:t>
            </a:fld>
            <a:endParaRPr lang="en-US" dirty="0"/>
          </a:p>
        </p:txBody>
      </p:sp>
    </p:spTree>
    <p:extLst>
      <p:ext uri="{BB962C8B-B14F-4D97-AF65-F5344CB8AC3E}">
        <p14:creationId xmlns:p14="http://schemas.microsoft.com/office/powerpoint/2010/main" val="16344928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latin typeface="Arial" charset="0"/>
              </a:rPr>
              <a:t>Additional information on the selected chemical</a:t>
            </a:r>
            <a:r>
              <a:rPr lang="en-US" baseline="0" dirty="0" smtClean="0">
                <a:latin typeface="Arial" charset="0"/>
              </a:rPr>
              <a:t> is available on the Chemicals Datasheet link.</a:t>
            </a:r>
            <a:endParaRPr lang="en-US" dirty="0" smtClean="0">
              <a:latin typeface="Arial" charset="0"/>
            </a:endParaRPr>
          </a:p>
        </p:txBody>
      </p:sp>
      <p:sp>
        <p:nvSpPr>
          <p:cNvPr id="4" name="Slide Number Placeholder 3"/>
          <p:cNvSpPr>
            <a:spLocks noGrp="1"/>
          </p:cNvSpPr>
          <p:nvPr>
            <p:ph type="sldNum" sz="quarter" idx="10"/>
          </p:nvPr>
        </p:nvSpPr>
        <p:spPr/>
        <p:txBody>
          <a:bodyPr/>
          <a:lstStyle/>
          <a:p>
            <a:fld id="{25D937EE-F0B7-4AC3-94B7-22809C3A57B5}" type="slidenum">
              <a:rPr lang="en-US" smtClean="0"/>
              <a:t>18</a:t>
            </a:fld>
            <a:endParaRPr lang="en-US" dirty="0"/>
          </a:p>
        </p:txBody>
      </p:sp>
    </p:spTree>
    <p:extLst>
      <p:ext uri="{BB962C8B-B14F-4D97-AF65-F5344CB8AC3E}">
        <p14:creationId xmlns:p14="http://schemas.microsoft.com/office/powerpoint/2010/main" val="16344928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latin typeface="Arial" charset="0"/>
              </a:rPr>
              <a:t>Choose the release type Tank from the four options.</a:t>
            </a:r>
          </a:p>
        </p:txBody>
      </p:sp>
      <p:sp>
        <p:nvSpPr>
          <p:cNvPr id="4" name="Slide Number Placeholder 3"/>
          <p:cNvSpPr>
            <a:spLocks noGrp="1"/>
          </p:cNvSpPr>
          <p:nvPr>
            <p:ph type="sldNum" sz="quarter" idx="10"/>
          </p:nvPr>
        </p:nvSpPr>
        <p:spPr/>
        <p:txBody>
          <a:bodyPr/>
          <a:lstStyle/>
          <a:p>
            <a:fld id="{25D937EE-F0B7-4AC3-94B7-22809C3A57B5}" type="slidenum">
              <a:rPr lang="en-US" smtClean="0"/>
              <a:t>19</a:t>
            </a:fld>
            <a:endParaRPr lang="en-US" dirty="0"/>
          </a:p>
        </p:txBody>
      </p:sp>
    </p:spTree>
    <p:extLst>
      <p:ext uri="{BB962C8B-B14F-4D97-AF65-F5344CB8AC3E}">
        <p14:creationId xmlns:p14="http://schemas.microsoft.com/office/powerpoint/2010/main" val="1634492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ARL’s support of NOAA’s commitment to </a:t>
            </a:r>
            <a:r>
              <a:rPr lang="en-US" dirty="0" smtClean="0"/>
              <a:t>prevent disaster and protect the health and welfare of the general public and emergency response personnel, led</a:t>
            </a:r>
            <a:r>
              <a:rPr lang="en-US" baseline="0" dirty="0" smtClean="0"/>
              <a:t> to the development of a suite of weather and dispersion products, the majority of which are now web-based.  One application that will be demonstrated today, came about as a result of o</a:t>
            </a:r>
            <a:r>
              <a:rPr lang="en-US" dirty="0"/>
              <a:t>ur close relationship with the National Weather Service and, in particular, with the Weather Forecast Offices (WFOs), who had a need to provide the first responders and emergency managers with dispersion model support in addition to the meteorological support they were already providing.  </a:t>
            </a:r>
          </a:p>
          <a:p>
            <a:pPr lvl="0"/>
            <a:endParaRPr lang="en-US" dirty="0"/>
          </a:p>
          <a:p>
            <a:r>
              <a:rPr lang="en-US" dirty="0"/>
              <a:t>This need led to the development of an interface in 2007 (which continues to be enhanced today) to provide the first responders with a forecast dispersion product that best meets their needs and has the local meteorological knowledge of the forecaster to support the dispersion product.</a:t>
            </a:r>
          </a:p>
          <a:p>
            <a:pPr marL="174708" indent="-174708">
              <a:buFontTx/>
              <a:buChar char="-"/>
            </a:pPr>
            <a:endParaRPr lang="en-US" dirty="0"/>
          </a:p>
          <a:p>
            <a:r>
              <a:rPr lang="en-US" dirty="0"/>
              <a:t>One application that is available to the WFOs, and will be demonstrated today, is the ability to model the release and transport of airborne hazardous chemicals.  Beginning about 7 years ago, ARL began a collaborative effort with the NOS Office of Response &amp; Restoration (ORR), to provide a chemical source model for HYSPLIT similar to the CAMEO/ALOHA model first responders are already familiar with and that ORR developed.  This effort would allow for longer range simulations than CAMEO/ALOHA could provide using a Gaussian plume model.</a:t>
            </a:r>
          </a:p>
          <a:p>
            <a:pPr marL="174708" indent="-174708">
              <a:buFontTx/>
              <a:buChar char="-"/>
            </a:pPr>
            <a:endParaRPr lang="en-US" dirty="0"/>
          </a:p>
          <a:p>
            <a:r>
              <a:rPr lang="en-US" dirty="0"/>
              <a:t>In 2013, the complete HYSPLIT/ALOHA modeling system was formally made available to the WFOs along with other enhancements to the overall web site.</a:t>
            </a:r>
          </a:p>
          <a:p>
            <a:pPr marL="174708" indent="-174708">
              <a:buFontTx/>
              <a:buChar char="-"/>
            </a:pPr>
            <a:endParaRPr lang="en-US" dirty="0"/>
          </a:p>
          <a:p>
            <a:r>
              <a:rPr lang="en-US" dirty="0"/>
              <a:t>In 2014 the development team was awarded the NOAA Administrator’s Award for their effort.</a:t>
            </a:r>
          </a:p>
          <a:p>
            <a:endParaRPr lang="en-US" dirty="0"/>
          </a:p>
        </p:txBody>
      </p:sp>
      <p:sp>
        <p:nvSpPr>
          <p:cNvPr id="4" name="Slide Number Placeholder 3"/>
          <p:cNvSpPr>
            <a:spLocks noGrp="1"/>
          </p:cNvSpPr>
          <p:nvPr>
            <p:ph type="sldNum" sz="quarter" idx="10"/>
          </p:nvPr>
        </p:nvSpPr>
        <p:spPr/>
        <p:txBody>
          <a:bodyPr/>
          <a:lstStyle/>
          <a:p>
            <a:fld id="{25D937EE-F0B7-4AC3-94B7-22809C3A57B5}" type="slidenum">
              <a:rPr lang="en-US" smtClean="0"/>
              <a:t>2</a:t>
            </a:fld>
            <a:endParaRPr lang="en-US" dirty="0"/>
          </a:p>
        </p:txBody>
      </p:sp>
    </p:spTree>
    <p:extLst>
      <p:ext uri="{BB962C8B-B14F-4D97-AF65-F5344CB8AC3E}">
        <p14:creationId xmlns:p14="http://schemas.microsoft.com/office/powerpoint/2010/main" val="32878381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latin typeface="Arial" charset="0"/>
              </a:rPr>
              <a:t>Choose the tank type to be a horizontal</a:t>
            </a:r>
            <a:r>
              <a:rPr lang="en-US" baseline="0" dirty="0" smtClean="0">
                <a:latin typeface="Arial" charset="0"/>
              </a:rPr>
              <a:t> cylinder to be similar to a rail tank car.</a:t>
            </a:r>
            <a:endParaRPr lang="en-US" dirty="0" smtClean="0">
              <a:latin typeface="Arial" charset="0"/>
            </a:endParaRPr>
          </a:p>
        </p:txBody>
      </p:sp>
      <p:sp>
        <p:nvSpPr>
          <p:cNvPr id="4" name="Slide Number Placeholder 3"/>
          <p:cNvSpPr>
            <a:spLocks noGrp="1"/>
          </p:cNvSpPr>
          <p:nvPr>
            <p:ph type="sldNum" sz="quarter" idx="10"/>
          </p:nvPr>
        </p:nvSpPr>
        <p:spPr/>
        <p:txBody>
          <a:bodyPr/>
          <a:lstStyle/>
          <a:p>
            <a:fld id="{25D937EE-F0B7-4AC3-94B7-22809C3A57B5}" type="slidenum">
              <a:rPr lang="en-US" smtClean="0"/>
              <a:t>20</a:t>
            </a:fld>
            <a:endParaRPr lang="en-US" dirty="0"/>
          </a:p>
        </p:txBody>
      </p:sp>
    </p:spTree>
    <p:extLst>
      <p:ext uri="{BB962C8B-B14F-4D97-AF65-F5344CB8AC3E}">
        <p14:creationId xmlns:p14="http://schemas.microsoft.com/office/powerpoint/2010/main" val="16344928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latin typeface="Arial" charset="0"/>
              </a:rPr>
              <a:t>Enter</a:t>
            </a:r>
            <a:r>
              <a:rPr lang="en-US" baseline="0" dirty="0" smtClean="0">
                <a:latin typeface="Arial" charset="0"/>
              </a:rPr>
              <a:t> the tank type and size as well as the chemical storage temperature inside the tank.  Use the ambient air temperature from the meteorological model if unknown.</a:t>
            </a:r>
            <a:endParaRPr lang="en-US" dirty="0" smtClean="0">
              <a:latin typeface="Arial" charset="0"/>
            </a:endParaRPr>
          </a:p>
        </p:txBody>
      </p:sp>
      <p:sp>
        <p:nvSpPr>
          <p:cNvPr id="4" name="Slide Number Placeholder 3"/>
          <p:cNvSpPr>
            <a:spLocks noGrp="1"/>
          </p:cNvSpPr>
          <p:nvPr>
            <p:ph type="sldNum" sz="quarter" idx="10"/>
          </p:nvPr>
        </p:nvSpPr>
        <p:spPr/>
        <p:txBody>
          <a:bodyPr/>
          <a:lstStyle/>
          <a:p>
            <a:fld id="{25D937EE-F0B7-4AC3-94B7-22809C3A57B5}" type="slidenum">
              <a:rPr lang="en-US" smtClean="0"/>
              <a:t>21</a:t>
            </a:fld>
            <a:endParaRPr lang="en-US" dirty="0"/>
          </a:p>
        </p:txBody>
      </p:sp>
    </p:spTree>
    <p:extLst>
      <p:ext uri="{BB962C8B-B14F-4D97-AF65-F5344CB8AC3E}">
        <p14:creationId xmlns:p14="http://schemas.microsoft.com/office/powerpoint/2010/main" val="16344928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latin typeface="Arial" charset="0"/>
              </a:rPr>
              <a:t>Select the best representation of the mass of the chemical</a:t>
            </a:r>
            <a:r>
              <a:rPr lang="en-US" baseline="0" dirty="0" smtClean="0">
                <a:latin typeface="Arial" charset="0"/>
              </a:rPr>
              <a:t> in the tank.  In this case select the liquid level in the tank.</a:t>
            </a:r>
            <a:endParaRPr lang="en-US" dirty="0" smtClean="0">
              <a:latin typeface="Arial" charset="0"/>
            </a:endParaRPr>
          </a:p>
        </p:txBody>
      </p:sp>
      <p:sp>
        <p:nvSpPr>
          <p:cNvPr id="4" name="Slide Number Placeholder 3"/>
          <p:cNvSpPr>
            <a:spLocks noGrp="1"/>
          </p:cNvSpPr>
          <p:nvPr>
            <p:ph type="sldNum" sz="quarter" idx="10"/>
          </p:nvPr>
        </p:nvSpPr>
        <p:spPr/>
        <p:txBody>
          <a:bodyPr/>
          <a:lstStyle/>
          <a:p>
            <a:fld id="{25D937EE-F0B7-4AC3-94B7-22809C3A57B5}" type="slidenum">
              <a:rPr lang="en-US" smtClean="0"/>
              <a:t>22</a:t>
            </a:fld>
            <a:endParaRPr lang="en-US" dirty="0"/>
          </a:p>
        </p:txBody>
      </p:sp>
    </p:spTree>
    <p:extLst>
      <p:ext uri="{BB962C8B-B14F-4D97-AF65-F5344CB8AC3E}">
        <p14:creationId xmlns:p14="http://schemas.microsoft.com/office/powerpoint/2010/main" val="16344928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latin typeface="Arial" charset="0"/>
              </a:rPr>
              <a:t>For a full tank car enter 85 percent full (by volume).</a:t>
            </a:r>
          </a:p>
        </p:txBody>
      </p:sp>
      <p:sp>
        <p:nvSpPr>
          <p:cNvPr id="4" name="Slide Number Placeholder 3"/>
          <p:cNvSpPr>
            <a:spLocks noGrp="1"/>
          </p:cNvSpPr>
          <p:nvPr>
            <p:ph type="sldNum" sz="quarter" idx="10"/>
          </p:nvPr>
        </p:nvSpPr>
        <p:spPr/>
        <p:txBody>
          <a:bodyPr/>
          <a:lstStyle/>
          <a:p>
            <a:fld id="{25D937EE-F0B7-4AC3-94B7-22809C3A57B5}" type="slidenum">
              <a:rPr lang="en-US" smtClean="0"/>
              <a:t>23</a:t>
            </a:fld>
            <a:endParaRPr lang="en-US" dirty="0"/>
          </a:p>
        </p:txBody>
      </p:sp>
    </p:spTree>
    <p:extLst>
      <p:ext uri="{BB962C8B-B14F-4D97-AF65-F5344CB8AC3E}">
        <p14:creationId xmlns:p14="http://schemas.microsoft.com/office/powerpoint/2010/main" val="16344928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latin typeface="Arial" charset="0"/>
              </a:rPr>
              <a:t>Select</a:t>
            </a:r>
            <a:r>
              <a:rPr lang="en-US" baseline="0" dirty="0" smtClean="0">
                <a:latin typeface="Arial" charset="0"/>
              </a:rPr>
              <a:t> the rectangular opening for a hole in the tank.</a:t>
            </a:r>
            <a:endParaRPr lang="en-US" dirty="0" smtClean="0">
              <a:latin typeface="Arial" charset="0"/>
            </a:endParaRPr>
          </a:p>
        </p:txBody>
      </p:sp>
      <p:sp>
        <p:nvSpPr>
          <p:cNvPr id="4" name="Slide Number Placeholder 3"/>
          <p:cNvSpPr>
            <a:spLocks noGrp="1"/>
          </p:cNvSpPr>
          <p:nvPr>
            <p:ph type="sldNum" sz="quarter" idx="10"/>
          </p:nvPr>
        </p:nvSpPr>
        <p:spPr/>
        <p:txBody>
          <a:bodyPr/>
          <a:lstStyle/>
          <a:p>
            <a:fld id="{25D937EE-F0B7-4AC3-94B7-22809C3A57B5}" type="slidenum">
              <a:rPr lang="en-US" smtClean="0"/>
              <a:t>24</a:t>
            </a:fld>
            <a:endParaRPr lang="en-US" dirty="0"/>
          </a:p>
        </p:txBody>
      </p:sp>
    </p:spTree>
    <p:extLst>
      <p:ext uri="{BB962C8B-B14F-4D97-AF65-F5344CB8AC3E}">
        <p14:creationId xmlns:p14="http://schemas.microsoft.com/office/powerpoint/2010/main" val="16344928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latin typeface="Arial" charset="0"/>
              </a:rPr>
              <a:t>Enter the hole size of 2 feet by 1 inch</a:t>
            </a:r>
            <a:r>
              <a:rPr lang="en-US" baseline="0" dirty="0" smtClean="0">
                <a:latin typeface="Arial" charset="0"/>
              </a:rPr>
              <a:t> and the type of leak is a “hole.”</a:t>
            </a:r>
            <a:endParaRPr lang="en-US" dirty="0" smtClean="0">
              <a:latin typeface="Arial" charset="0"/>
            </a:endParaRPr>
          </a:p>
        </p:txBody>
      </p:sp>
      <p:sp>
        <p:nvSpPr>
          <p:cNvPr id="4" name="Slide Number Placeholder 3"/>
          <p:cNvSpPr>
            <a:spLocks noGrp="1"/>
          </p:cNvSpPr>
          <p:nvPr>
            <p:ph type="sldNum" sz="quarter" idx="10"/>
          </p:nvPr>
        </p:nvSpPr>
        <p:spPr/>
        <p:txBody>
          <a:bodyPr/>
          <a:lstStyle/>
          <a:p>
            <a:fld id="{25D937EE-F0B7-4AC3-94B7-22809C3A57B5}" type="slidenum">
              <a:rPr lang="en-US" smtClean="0"/>
              <a:t>25</a:t>
            </a:fld>
            <a:endParaRPr lang="en-US" dirty="0"/>
          </a:p>
        </p:txBody>
      </p:sp>
    </p:spTree>
    <p:extLst>
      <p:ext uri="{BB962C8B-B14F-4D97-AF65-F5344CB8AC3E}">
        <p14:creationId xmlns:p14="http://schemas.microsoft.com/office/powerpoint/2010/main" val="16344928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latin typeface="Arial" charset="0"/>
              </a:rPr>
              <a:t>Indicate</a:t>
            </a:r>
            <a:r>
              <a:rPr lang="en-US" baseline="0" dirty="0" smtClean="0">
                <a:latin typeface="Arial" charset="0"/>
              </a:rPr>
              <a:t> that the height of the leak is 1 foot above the bottom of the tank.</a:t>
            </a:r>
            <a:endParaRPr lang="en-US" dirty="0" smtClean="0">
              <a:latin typeface="Arial" charset="0"/>
            </a:endParaRPr>
          </a:p>
        </p:txBody>
      </p:sp>
      <p:sp>
        <p:nvSpPr>
          <p:cNvPr id="4" name="Slide Number Placeholder 3"/>
          <p:cNvSpPr>
            <a:spLocks noGrp="1"/>
          </p:cNvSpPr>
          <p:nvPr>
            <p:ph type="sldNum" sz="quarter" idx="10"/>
          </p:nvPr>
        </p:nvSpPr>
        <p:spPr/>
        <p:txBody>
          <a:bodyPr/>
          <a:lstStyle/>
          <a:p>
            <a:fld id="{25D937EE-F0B7-4AC3-94B7-22809C3A57B5}" type="slidenum">
              <a:rPr lang="en-US" smtClean="0"/>
              <a:t>26</a:t>
            </a:fld>
            <a:endParaRPr lang="en-US" dirty="0"/>
          </a:p>
        </p:txBody>
      </p:sp>
    </p:spTree>
    <p:extLst>
      <p:ext uri="{BB962C8B-B14F-4D97-AF65-F5344CB8AC3E}">
        <p14:creationId xmlns:p14="http://schemas.microsoft.com/office/powerpoint/2010/main" val="16344928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latin typeface="Arial" charset="0"/>
              </a:rPr>
              <a:t>After entering all the information,</a:t>
            </a:r>
            <a:r>
              <a:rPr lang="en-US" baseline="0" dirty="0" smtClean="0">
                <a:latin typeface="Arial" charset="0"/>
              </a:rPr>
              <a:t> make sure everything is correct on the ALOHA Source Strength Summary sheet.</a:t>
            </a:r>
            <a:endParaRPr lang="en-US" dirty="0" smtClean="0">
              <a:latin typeface="Arial" charset="0"/>
            </a:endParaRPr>
          </a:p>
        </p:txBody>
      </p:sp>
      <p:sp>
        <p:nvSpPr>
          <p:cNvPr id="4" name="Slide Number Placeholder 3"/>
          <p:cNvSpPr>
            <a:spLocks noGrp="1"/>
          </p:cNvSpPr>
          <p:nvPr>
            <p:ph type="sldNum" sz="quarter" idx="10"/>
          </p:nvPr>
        </p:nvSpPr>
        <p:spPr/>
        <p:txBody>
          <a:bodyPr/>
          <a:lstStyle/>
          <a:p>
            <a:fld id="{25D937EE-F0B7-4AC3-94B7-22809C3A57B5}" type="slidenum">
              <a:rPr lang="en-US" smtClean="0"/>
              <a:t>27</a:t>
            </a:fld>
            <a:endParaRPr lang="en-US" dirty="0"/>
          </a:p>
        </p:txBody>
      </p:sp>
    </p:spTree>
    <p:extLst>
      <p:ext uri="{BB962C8B-B14F-4D97-AF65-F5344CB8AC3E}">
        <p14:creationId xmlns:p14="http://schemas.microsoft.com/office/powerpoint/2010/main" val="16344928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latin typeface="Arial" charset="0"/>
              </a:rPr>
              <a:t>Set the duration</a:t>
            </a:r>
            <a:r>
              <a:rPr lang="en-US" baseline="0" dirty="0" smtClean="0">
                <a:latin typeface="Arial" charset="0"/>
              </a:rPr>
              <a:t> of the HYSPLIT run to be 1 hour in this example.</a:t>
            </a:r>
            <a:endParaRPr lang="en-US" dirty="0" smtClean="0">
              <a:latin typeface="Arial" charset="0"/>
            </a:endParaRPr>
          </a:p>
        </p:txBody>
      </p:sp>
      <p:sp>
        <p:nvSpPr>
          <p:cNvPr id="4" name="Slide Number Placeholder 3"/>
          <p:cNvSpPr>
            <a:spLocks noGrp="1"/>
          </p:cNvSpPr>
          <p:nvPr>
            <p:ph type="sldNum" sz="quarter" idx="10"/>
          </p:nvPr>
        </p:nvSpPr>
        <p:spPr/>
        <p:txBody>
          <a:bodyPr/>
          <a:lstStyle/>
          <a:p>
            <a:fld id="{25D937EE-F0B7-4AC3-94B7-22809C3A57B5}" type="slidenum">
              <a:rPr lang="en-US" smtClean="0"/>
              <a:t>28</a:t>
            </a:fld>
            <a:endParaRPr lang="en-US" dirty="0"/>
          </a:p>
        </p:txBody>
      </p:sp>
    </p:spTree>
    <p:extLst>
      <p:ext uri="{BB962C8B-B14F-4D97-AF65-F5344CB8AC3E}">
        <p14:creationId xmlns:p14="http://schemas.microsoft.com/office/powerpoint/2010/main" val="16344928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latin typeface="Arial" charset="0"/>
              </a:rPr>
              <a:t>Once you click “Request Dispersion Run” on the previous page, the model will be submitted</a:t>
            </a:r>
            <a:r>
              <a:rPr lang="en-US" baseline="0" dirty="0" smtClean="0">
                <a:latin typeface="Arial" charset="0"/>
              </a:rPr>
              <a:t> and details of the run will be in the “Model Status” section.</a:t>
            </a:r>
            <a:endParaRPr lang="en-US" dirty="0" smtClean="0">
              <a:latin typeface="Arial" charset="0"/>
            </a:endParaRPr>
          </a:p>
        </p:txBody>
      </p:sp>
      <p:sp>
        <p:nvSpPr>
          <p:cNvPr id="4" name="Slide Number Placeholder 3"/>
          <p:cNvSpPr>
            <a:spLocks noGrp="1"/>
          </p:cNvSpPr>
          <p:nvPr>
            <p:ph type="sldNum" sz="quarter" idx="10"/>
          </p:nvPr>
        </p:nvSpPr>
        <p:spPr/>
        <p:txBody>
          <a:bodyPr/>
          <a:lstStyle/>
          <a:p>
            <a:fld id="{25D937EE-F0B7-4AC3-94B7-22809C3A57B5}" type="slidenum">
              <a:rPr lang="en-US" smtClean="0"/>
              <a:t>29</a:t>
            </a:fld>
            <a:endParaRPr lang="en-US" dirty="0"/>
          </a:p>
        </p:txBody>
      </p:sp>
    </p:spTree>
    <p:extLst>
      <p:ext uri="{BB962C8B-B14F-4D97-AF65-F5344CB8AC3E}">
        <p14:creationId xmlns:p14="http://schemas.microsoft.com/office/powerpoint/2010/main" val="16344928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latin typeface="Arial" charset="0"/>
              </a:rPr>
              <a:t>ALOHA is one of five software programs that make up the CAMEO software suite that is produced jointly by NOAA and the EPA.  All of the products can be downloaded for free from https://www.epa.gov/cameo</a:t>
            </a:r>
          </a:p>
          <a:p>
            <a:pPr>
              <a:defRPr/>
            </a:pPr>
            <a:endParaRPr lang="en-US" dirty="0" smtClean="0">
              <a:latin typeface="Arial" charset="0"/>
            </a:endParaRPr>
          </a:p>
          <a:p>
            <a:pPr>
              <a:defRPr/>
            </a:pPr>
            <a:r>
              <a:rPr lang="en-US" dirty="0" smtClean="0">
                <a:latin typeface="Arial" charset="0"/>
              </a:rPr>
              <a:t>The suite is designed to help emergency responders and planners: </a:t>
            </a:r>
          </a:p>
          <a:p>
            <a:pPr marL="174708" indent="-174708">
              <a:buFont typeface="Arial" pitchFamily="34" charset="0"/>
              <a:buChar char="•"/>
              <a:defRPr/>
            </a:pPr>
            <a:r>
              <a:rPr lang="en-US" dirty="0" smtClean="0"/>
              <a:t>Access chemical property and emergency response information (in CAMEO Chemicals).</a:t>
            </a:r>
          </a:p>
          <a:p>
            <a:pPr marL="174708" indent="-174708">
              <a:buFont typeface="Arial" pitchFamily="34" charset="0"/>
              <a:buChar char="•"/>
              <a:defRPr/>
            </a:pPr>
            <a:r>
              <a:rPr lang="en-US" dirty="0" smtClean="0"/>
              <a:t>Model potential chemical releases (in ALOHA).</a:t>
            </a:r>
          </a:p>
          <a:p>
            <a:pPr marL="174708" indent="-174708">
              <a:buFont typeface="Arial" pitchFamily="34" charset="0"/>
              <a:buChar char="•"/>
              <a:defRPr/>
            </a:pPr>
            <a:r>
              <a:rPr lang="en-US" dirty="0" smtClean="0"/>
              <a:t>Display results on a map and get population estimates (in MARPLOT).</a:t>
            </a:r>
          </a:p>
          <a:p>
            <a:pPr marL="174708" indent="-174708">
              <a:buFont typeface="Arial" pitchFamily="34" charset="0"/>
              <a:buChar char="•"/>
              <a:defRPr/>
            </a:pPr>
            <a:r>
              <a:rPr lang="en-US" dirty="0" smtClean="0"/>
              <a:t>Manage chemical planning data for the 1986 Emergency</a:t>
            </a:r>
            <a:r>
              <a:rPr lang="en-US" baseline="0" dirty="0" smtClean="0"/>
              <a:t> Planning and </a:t>
            </a:r>
            <a:r>
              <a:rPr lang="en-US" dirty="0" smtClean="0"/>
              <a:t>Community Right-to-Know Act (in </a:t>
            </a:r>
            <a:r>
              <a:rPr lang="en-US" dirty="0" err="1" smtClean="0"/>
              <a:t>CAMEO</a:t>
            </a:r>
            <a:r>
              <a:rPr lang="en-US" i="1" dirty="0" err="1" smtClean="0"/>
              <a:t>fm</a:t>
            </a:r>
            <a:r>
              <a:rPr lang="en-US" dirty="0" smtClean="0"/>
              <a:t> and Tier2 Submit).</a:t>
            </a:r>
          </a:p>
          <a:p>
            <a:endParaRPr lang="en-US" dirty="0" smtClean="0">
              <a:latin typeface="Arial" charset="0"/>
            </a:endParaRPr>
          </a:p>
        </p:txBody>
      </p:sp>
      <p:sp>
        <p:nvSpPr>
          <p:cNvPr id="4" name="Slide Number Placeholder 3"/>
          <p:cNvSpPr>
            <a:spLocks noGrp="1"/>
          </p:cNvSpPr>
          <p:nvPr>
            <p:ph type="sldNum" sz="quarter" idx="10"/>
          </p:nvPr>
        </p:nvSpPr>
        <p:spPr/>
        <p:txBody>
          <a:bodyPr/>
          <a:lstStyle/>
          <a:p>
            <a:fld id="{25D937EE-F0B7-4AC3-94B7-22809C3A57B5}" type="slidenum">
              <a:rPr lang="en-US" smtClean="0"/>
              <a:t>3</a:t>
            </a:fld>
            <a:endParaRPr lang="en-US" dirty="0"/>
          </a:p>
        </p:txBody>
      </p:sp>
    </p:spTree>
    <p:extLst>
      <p:ext uri="{BB962C8B-B14F-4D97-AF65-F5344CB8AC3E}">
        <p14:creationId xmlns:p14="http://schemas.microsoft.com/office/powerpoint/2010/main" val="16344928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latin typeface="Arial" charset="0"/>
              </a:rPr>
              <a:t>When</a:t>
            </a:r>
            <a:r>
              <a:rPr lang="en-US" baseline="0" dirty="0" smtClean="0">
                <a:latin typeface="Arial" charset="0"/>
              </a:rPr>
              <a:t> the model finishes, a map showing the plume (if above the selected levels of concern) will be displayed with links to other output products.</a:t>
            </a:r>
            <a:endParaRPr lang="en-US" dirty="0" smtClean="0">
              <a:latin typeface="Arial" charset="0"/>
            </a:endParaRPr>
          </a:p>
        </p:txBody>
      </p:sp>
      <p:sp>
        <p:nvSpPr>
          <p:cNvPr id="4" name="Slide Number Placeholder 3"/>
          <p:cNvSpPr>
            <a:spLocks noGrp="1"/>
          </p:cNvSpPr>
          <p:nvPr>
            <p:ph type="sldNum" sz="quarter" idx="10"/>
          </p:nvPr>
        </p:nvSpPr>
        <p:spPr/>
        <p:txBody>
          <a:bodyPr/>
          <a:lstStyle/>
          <a:p>
            <a:fld id="{25D937EE-F0B7-4AC3-94B7-22809C3A57B5}" type="slidenum">
              <a:rPr lang="en-US" smtClean="0"/>
              <a:t>30</a:t>
            </a:fld>
            <a:endParaRPr lang="en-US" dirty="0"/>
          </a:p>
        </p:txBody>
      </p:sp>
    </p:spTree>
    <p:extLst>
      <p:ext uri="{BB962C8B-B14F-4D97-AF65-F5344CB8AC3E}">
        <p14:creationId xmlns:p14="http://schemas.microsoft.com/office/powerpoint/2010/main" val="16344928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latin typeface="Arial" charset="0"/>
              </a:rPr>
              <a:t>This display is the model results on the MapQuest Flash interface developed at ARL.</a:t>
            </a:r>
          </a:p>
        </p:txBody>
      </p:sp>
      <p:sp>
        <p:nvSpPr>
          <p:cNvPr id="4" name="Slide Number Placeholder 3"/>
          <p:cNvSpPr>
            <a:spLocks noGrp="1"/>
          </p:cNvSpPr>
          <p:nvPr>
            <p:ph type="sldNum" sz="quarter" idx="10"/>
          </p:nvPr>
        </p:nvSpPr>
        <p:spPr/>
        <p:txBody>
          <a:bodyPr/>
          <a:lstStyle/>
          <a:p>
            <a:fld id="{25D937EE-F0B7-4AC3-94B7-22809C3A57B5}" type="slidenum">
              <a:rPr lang="en-US" smtClean="0"/>
              <a:t>31</a:t>
            </a:fld>
            <a:endParaRPr lang="en-US" dirty="0"/>
          </a:p>
        </p:txBody>
      </p:sp>
    </p:spTree>
    <p:extLst>
      <p:ext uri="{BB962C8B-B14F-4D97-AF65-F5344CB8AC3E}">
        <p14:creationId xmlns:p14="http://schemas.microsoft.com/office/powerpoint/2010/main" val="1634492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A little background on ALOHA:</a:t>
            </a:r>
          </a:p>
          <a:p>
            <a:pPr lvl="0"/>
            <a:endParaRPr lang="en-US" dirty="0"/>
          </a:p>
          <a:p>
            <a:pPr marL="174708" indent="-174708">
              <a:buFont typeface="Arial" panose="020B0604020202020204" pitchFamily="34" charset="0"/>
              <a:buChar char="•"/>
            </a:pPr>
            <a:r>
              <a:rPr lang="en-US" dirty="0"/>
              <a:t>It’s composed of a Gaussian and a heavy gas dispersion algorithm</a:t>
            </a:r>
          </a:p>
          <a:p>
            <a:pPr marL="174708" indent="-174708">
              <a:buFont typeface="Arial" panose="020B0604020202020204" pitchFamily="34" charset="0"/>
              <a:buChar char="•"/>
            </a:pPr>
            <a:r>
              <a:rPr lang="en-US" dirty="0"/>
              <a:t>It’s designed for very short-duration (&lt; 60 min) and short-range (&lt;10 km) incidents</a:t>
            </a:r>
          </a:p>
          <a:p>
            <a:pPr marL="174708" indent="-174708">
              <a:buFont typeface="Arial" panose="020B0604020202020204" pitchFamily="34" charset="0"/>
              <a:buChar char="•"/>
            </a:pPr>
            <a:r>
              <a:rPr lang="en-US" dirty="0"/>
              <a:t>It has 4 time-dependent chemical source term models (tank, puddle, gas pipeline, and a direct release to the atmosphere option)</a:t>
            </a:r>
          </a:p>
          <a:p>
            <a:pPr marL="174708" indent="-174708">
              <a:buFont typeface="Arial" panose="020B0604020202020204" pitchFamily="34" charset="0"/>
              <a:buChar char="•"/>
            </a:pPr>
            <a:r>
              <a:rPr lang="en-US" dirty="0"/>
              <a:t>And no matter how the chemical is being released from its container or its physical state upon release, ALOHA model how the chemical vapor will disperse as its released.</a:t>
            </a:r>
          </a:p>
          <a:p>
            <a:pPr marL="174708" indent="-174708">
              <a:buFont typeface="Arial" panose="020B0604020202020204" pitchFamily="34" charset="0"/>
              <a:buChar char="•"/>
            </a:pPr>
            <a:r>
              <a:rPr lang="en-US" dirty="0"/>
              <a:t>Recently, a fire and an explosion model were added to the system, but for now only the toxic gas component is used with HYSPLIT</a:t>
            </a:r>
          </a:p>
        </p:txBody>
      </p:sp>
      <p:sp>
        <p:nvSpPr>
          <p:cNvPr id="4" name="Slide Number Placeholder 3"/>
          <p:cNvSpPr>
            <a:spLocks noGrp="1"/>
          </p:cNvSpPr>
          <p:nvPr>
            <p:ph type="sldNum" sz="quarter" idx="10"/>
          </p:nvPr>
        </p:nvSpPr>
        <p:spPr/>
        <p:txBody>
          <a:bodyPr/>
          <a:lstStyle/>
          <a:p>
            <a:fld id="{25D937EE-F0B7-4AC3-94B7-22809C3A57B5}" type="slidenum">
              <a:rPr lang="en-US" smtClean="0"/>
              <a:t>4</a:t>
            </a:fld>
            <a:endParaRPr lang="en-US" dirty="0"/>
          </a:p>
        </p:txBody>
      </p:sp>
    </p:spTree>
    <p:extLst>
      <p:ext uri="{BB962C8B-B14F-4D97-AF65-F5344CB8AC3E}">
        <p14:creationId xmlns:p14="http://schemas.microsoft.com/office/powerpoint/2010/main" val="1634492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ALOHA was selected in order to provide a more refined estimate of the time-varying chemical release rate for HYSPLIT, which up to that point only used a simple estimate of the total mass of material released at a constant rate over time.</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a:t>The WFO discusses details on the chemical accident with the emergency responder to determine the inputs to ALOHA such as the chemical involved, the location of the leak, and the volume of the chemical estimated to be in the container.</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a:t>After entering the information into the model through the web interface, ALOHA estimates the time-dependent source strength for use by HYSPLIT and output the results in units of “Levels of Concern,” which are familiar to the emergency responder for its effects on public health. </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a:t>We developed several options for training the WFOs on the use of the system and interpretation of the results including, live video conferencing, COMET study modules, and web-based interactive training materials.</a:t>
            </a:r>
          </a:p>
          <a:p>
            <a:endParaRPr lang="en-US" dirty="0" smtClean="0"/>
          </a:p>
        </p:txBody>
      </p:sp>
      <p:sp>
        <p:nvSpPr>
          <p:cNvPr id="4" name="Slide Number Placeholder 3"/>
          <p:cNvSpPr>
            <a:spLocks noGrp="1"/>
          </p:cNvSpPr>
          <p:nvPr>
            <p:ph type="sldNum" sz="quarter" idx="10"/>
          </p:nvPr>
        </p:nvSpPr>
        <p:spPr/>
        <p:txBody>
          <a:bodyPr/>
          <a:lstStyle/>
          <a:p>
            <a:fld id="{25D937EE-F0B7-4AC3-94B7-22809C3A57B5}" type="slidenum">
              <a:rPr lang="en-US" smtClean="0"/>
              <a:t>5</a:t>
            </a:fld>
            <a:endParaRPr lang="en-US" dirty="0"/>
          </a:p>
        </p:txBody>
      </p:sp>
    </p:spTree>
    <p:extLst>
      <p:ext uri="{BB962C8B-B14F-4D97-AF65-F5344CB8AC3E}">
        <p14:creationId xmlns:p14="http://schemas.microsoft.com/office/powerpoint/2010/main" val="16344928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Real-time Environmental Applications and Display </a:t>
            </a:r>
            <a:r>
              <a:rPr lang="en-US" dirty="0" err="1"/>
              <a:t>sYstem</a:t>
            </a:r>
            <a:r>
              <a:rPr lang="en-US" dirty="0"/>
              <a:t> (READY) is a web-based system, developed by the Air Resources Laboratory (ARL), for accessing and displaying meteorological data and running trajectory and dispersion model products on ARL’s web server. The system brings together dispersion models, graphical display programs and textual forecast programs generated over many years at ARL into a form that is easy to use by anyone. Since its development in 1997, thousands of users (largely atmospheric scientists) have generated products from READY for their day-to-day needs and research projects.</a:t>
            </a:r>
          </a:p>
          <a:p>
            <a:endParaRPr lang="en-US" dirty="0"/>
          </a:p>
          <a:p>
            <a:r>
              <a:rPr lang="en-US" dirty="0"/>
              <a:t>This demonstration will show the procedure a WFO would undertake to produce a chemical hazard HYSPLIT model forecast and how that product is made available to the local emergency manager or responder.</a:t>
            </a:r>
          </a:p>
          <a:p>
            <a:endParaRPr lang="en-US" dirty="0"/>
          </a:p>
          <a:p>
            <a:r>
              <a:rPr lang="en-US" dirty="0"/>
              <a:t>In this demonstration of the HYSPLIT/ALOHA system for WFOs, we will click on the link to Get/Run HYSPLIT.</a:t>
            </a:r>
          </a:p>
          <a:p>
            <a:endParaRPr lang="en-US" dirty="0"/>
          </a:p>
        </p:txBody>
      </p:sp>
      <p:sp>
        <p:nvSpPr>
          <p:cNvPr id="4" name="Slide Number Placeholder 3"/>
          <p:cNvSpPr>
            <a:spLocks noGrp="1"/>
          </p:cNvSpPr>
          <p:nvPr>
            <p:ph type="sldNum" sz="quarter" idx="10"/>
          </p:nvPr>
        </p:nvSpPr>
        <p:spPr/>
        <p:txBody>
          <a:bodyPr/>
          <a:lstStyle/>
          <a:p>
            <a:fld id="{25D937EE-F0B7-4AC3-94B7-22809C3A57B5}" type="slidenum">
              <a:rPr lang="en-US" smtClean="0"/>
              <a:t>6</a:t>
            </a:fld>
            <a:endParaRPr lang="en-US" dirty="0"/>
          </a:p>
        </p:txBody>
      </p:sp>
    </p:spTree>
    <p:extLst>
      <p:ext uri="{BB962C8B-B14F-4D97-AF65-F5344CB8AC3E}">
        <p14:creationId xmlns:p14="http://schemas.microsoft.com/office/powerpoint/2010/main" val="3514178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then click on the link to the operational (24/7) web site designed for WFOs to be able to run</a:t>
            </a:r>
            <a:r>
              <a:rPr lang="en-US" baseline="0" dirty="0" smtClean="0"/>
              <a:t> several types of atmospheric pollutant releases.</a:t>
            </a:r>
            <a:r>
              <a:rPr lang="en-US" dirty="0" smtClean="0"/>
              <a:t> </a:t>
            </a:r>
            <a:endParaRPr lang="en-US" dirty="0"/>
          </a:p>
        </p:txBody>
      </p:sp>
      <p:sp>
        <p:nvSpPr>
          <p:cNvPr id="4" name="Slide Number Placeholder 3"/>
          <p:cNvSpPr>
            <a:spLocks noGrp="1"/>
          </p:cNvSpPr>
          <p:nvPr>
            <p:ph type="sldNum" sz="quarter" idx="10"/>
          </p:nvPr>
        </p:nvSpPr>
        <p:spPr/>
        <p:txBody>
          <a:bodyPr/>
          <a:lstStyle/>
          <a:p>
            <a:fld id="{25D937EE-F0B7-4AC3-94B7-22809C3A57B5}" type="slidenum">
              <a:rPr lang="en-US" smtClean="0"/>
              <a:t>7</a:t>
            </a:fld>
            <a:endParaRPr lang="en-US" dirty="0"/>
          </a:p>
        </p:txBody>
      </p:sp>
    </p:spTree>
    <p:extLst>
      <p:ext uri="{BB962C8B-B14F-4D97-AF65-F5344CB8AC3E}">
        <p14:creationId xmlns:p14="http://schemas.microsoft.com/office/powerpoint/2010/main" val="32379573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The following slides will run through an example simulation of an ammonia release from a horizontal tank such as a railcar near Washington, DC.</a:t>
            </a:r>
          </a:p>
          <a:p>
            <a:pPr marL="174708" indent="-174708">
              <a:buFont typeface="Arial" panose="020B0604020202020204" pitchFamily="34" charset="0"/>
              <a:buChar char="•"/>
            </a:pPr>
            <a:r>
              <a:rPr lang="en-US" dirty="0"/>
              <a:t>https://www.hysplit.noaa.gov</a:t>
            </a:r>
          </a:p>
          <a:p>
            <a:pPr>
              <a:defRPr/>
            </a:pPr>
            <a:endParaRPr lang="en-US" dirty="0" smtClean="0">
              <a:latin typeface="Arial" charset="0"/>
            </a:endParaRPr>
          </a:p>
        </p:txBody>
      </p:sp>
      <p:sp>
        <p:nvSpPr>
          <p:cNvPr id="4" name="Slide Number Placeholder 3"/>
          <p:cNvSpPr>
            <a:spLocks noGrp="1"/>
          </p:cNvSpPr>
          <p:nvPr>
            <p:ph type="sldNum" sz="quarter" idx="10"/>
          </p:nvPr>
        </p:nvSpPr>
        <p:spPr/>
        <p:txBody>
          <a:bodyPr/>
          <a:lstStyle/>
          <a:p>
            <a:fld id="{25D937EE-F0B7-4AC3-94B7-22809C3A57B5}" type="slidenum">
              <a:rPr lang="en-US" smtClean="0"/>
              <a:t>8</a:t>
            </a:fld>
            <a:endParaRPr lang="en-US" dirty="0"/>
          </a:p>
        </p:txBody>
      </p:sp>
    </p:spTree>
    <p:extLst>
      <p:ext uri="{BB962C8B-B14F-4D97-AF65-F5344CB8AC3E}">
        <p14:creationId xmlns:p14="http://schemas.microsoft.com/office/powerpoint/2010/main" val="16344928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latin typeface="Arial" charset="0"/>
              </a:rPr>
              <a:t>Select the “run the model with current</a:t>
            </a:r>
            <a:r>
              <a:rPr lang="en-US" baseline="0" dirty="0" smtClean="0">
                <a:latin typeface="Arial" charset="0"/>
              </a:rPr>
              <a:t> data” link.</a:t>
            </a:r>
            <a:endParaRPr lang="en-US" dirty="0" smtClean="0">
              <a:latin typeface="Arial" charset="0"/>
            </a:endParaRPr>
          </a:p>
        </p:txBody>
      </p:sp>
      <p:sp>
        <p:nvSpPr>
          <p:cNvPr id="4" name="Slide Number Placeholder 3"/>
          <p:cNvSpPr>
            <a:spLocks noGrp="1"/>
          </p:cNvSpPr>
          <p:nvPr>
            <p:ph type="sldNum" sz="quarter" idx="10"/>
          </p:nvPr>
        </p:nvSpPr>
        <p:spPr/>
        <p:txBody>
          <a:bodyPr/>
          <a:lstStyle/>
          <a:p>
            <a:fld id="{25D937EE-F0B7-4AC3-94B7-22809C3A57B5}" type="slidenum">
              <a:rPr lang="en-US" smtClean="0"/>
              <a:t>9</a:t>
            </a:fld>
            <a:endParaRPr lang="en-US" dirty="0"/>
          </a:p>
        </p:txBody>
      </p:sp>
    </p:spTree>
    <p:extLst>
      <p:ext uri="{BB962C8B-B14F-4D97-AF65-F5344CB8AC3E}">
        <p14:creationId xmlns:p14="http://schemas.microsoft.com/office/powerpoint/2010/main" val="16344928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Footer Placeholder 6"/>
          <p:cNvSpPr>
            <a:spLocks noGrp="1"/>
          </p:cNvSpPr>
          <p:nvPr>
            <p:ph type="ftr" sz="quarter" idx="10"/>
          </p:nvPr>
        </p:nvSpPr>
        <p:spPr/>
        <p:txBody>
          <a:bodyPr/>
          <a:lstStyle/>
          <a:p>
            <a:r>
              <a:rPr lang="en-US" dirty="0" smtClean="0"/>
              <a:t>ARL Science Review, June 21-23, 2016</a:t>
            </a:r>
            <a:endParaRPr lang="en-US" dirty="0"/>
          </a:p>
        </p:txBody>
      </p:sp>
      <p:sp>
        <p:nvSpPr>
          <p:cNvPr id="8" name="Slide Number Placeholder 7"/>
          <p:cNvSpPr>
            <a:spLocks noGrp="1"/>
          </p:cNvSpPr>
          <p:nvPr>
            <p:ph type="sldNum" sz="quarter" idx="11"/>
          </p:nvPr>
        </p:nvSpPr>
        <p:spPr/>
        <p:txBody>
          <a:bodyPr/>
          <a:lstStyle/>
          <a:p>
            <a:fld id="{66CAC88C-31F3-4764-B964-B930D18D7C5C}" type="slidenum">
              <a:rPr lang="en-US" smtClean="0"/>
              <a:t>‹#›</a:t>
            </a:fld>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5410200"/>
            <a:ext cx="990600" cy="990600"/>
          </a:xfrm>
          <a:prstGeom prst="rect">
            <a:avLst/>
          </a:prstGeom>
        </p:spPr>
      </p:pic>
    </p:spTree>
    <p:extLst>
      <p:ext uri="{BB962C8B-B14F-4D97-AF65-F5344CB8AC3E}">
        <p14:creationId xmlns:p14="http://schemas.microsoft.com/office/powerpoint/2010/main" val="2625470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Footer Placeholder 7"/>
          <p:cNvSpPr>
            <a:spLocks noGrp="1"/>
          </p:cNvSpPr>
          <p:nvPr>
            <p:ph type="ftr" sz="quarter" idx="10"/>
          </p:nvPr>
        </p:nvSpPr>
        <p:spPr/>
        <p:txBody>
          <a:bodyPr/>
          <a:lstStyle/>
          <a:p>
            <a:r>
              <a:rPr lang="en-US" dirty="0" smtClean="0"/>
              <a:t>ARL Science Review, June 21-23, 2016</a:t>
            </a:r>
            <a:endParaRPr lang="en-US" dirty="0"/>
          </a:p>
        </p:txBody>
      </p:sp>
      <p:sp>
        <p:nvSpPr>
          <p:cNvPr id="9" name="Slide Number Placeholder 8"/>
          <p:cNvSpPr>
            <a:spLocks noGrp="1"/>
          </p:cNvSpPr>
          <p:nvPr>
            <p:ph type="sldNum" sz="quarter" idx="11"/>
          </p:nvPr>
        </p:nvSpPr>
        <p:spPr/>
        <p:txBody>
          <a:bodyPr/>
          <a:lstStyle/>
          <a:p>
            <a:fld id="{66CAC88C-31F3-4764-B964-B930D18D7C5C}" type="slidenum">
              <a:rPr lang="en-US" smtClean="0"/>
              <a:t>‹#›</a:t>
            </a:fld>
            <a:endParaRPr lang="en-US" dirty="0"/>
          </a:p>
        </p:txBody>
      </p:sp>
    </p:spTree>
    <p:extLst>
      <p:ext uri="{BB962C8B-B14F-4D97-AF65-F5344CB8AC3E}">
        <p14:creationId xmlns:p14="http://schemas.microsoft.com/office/powerpoint/2010/main" val="1228618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p>
            <a:r>
              <a:rPr lang="en-US" dirty="0" smtClean="0"/>
              <a:t>ARL Science Review, June 21-23, 2016</a:t>
            </a:r>
            <a:endParaRPr lang="en-US" dirty="0"/>
          </a:p>
        </p:txBody>
      </p:sp>
      <p:sp>
        <p:nvSpPr>
          <p:cNvPr id="8" name="Slide Number Placeholder 7"/>
          <p:cNvSpPr>
            <a:spLocks noGrp="1"/>
          </p:cNvSpPr>
          <p:nvPr>
            <p:ph type="sldNum" sz="quarter" idx="11"/>
          </p:nvPr>
        </p:nvSpPr>
        <p:spPr/>
        <p:txBody>
          <a:bodyPr/>
          <a:lstStyle/>
          <a:p>
            <a:fld id="{66CAC88C-31F3-4764-B964-B930D18D7C5C}" type="slidenum">
              <a:rPr lang="en-US" smtClean="0"/>
              <a:t>‹#›</a:t>
            </a:fld>
            <a:endParaRPr lang="en-US" dirty="0"/>
          </a:p>
        </p:txBody>
      </p:sp>
    </p:spTree>
    <p:extLst>
      <p:ext uri="{BB962C8B-B14F-4D97-AF65-F5344CB8AC3E}">
        <p14:creationId xmlns:p14="http://schemas.microsoft.com/office/powerpoint/2010/main" val="914931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7" name="Footer Placeholder 6"/>
          <p:cNvSpPr>
            <a:spLocks noGrp="1"/>
          </p:cNvSpPr>
          <p:nvPr>
            <p:ph type="ftr" sz="quarter" idx="10"/>
          </p:nvPr>
        </p:nvSpPr>
        <p:spPr/>
        <p:txBody>
          <a:bodyPr/>
          <a:lstStyle/>
          <a:p>
            <a:r>
              <a:rPr lang="en-US" dirty="0" smtClean="0"/>
              <a:t>ARL Science Review, June 21-23, 2016</a:t>
            </a:r>
            <a:endParaRPr lang="en-US" dirty="0"/>
          </a:p>
        </p:txBody>
      </p:sp>
      <p:sp>
        <p:nvSpPr>
          <p:cNvPr id="8" name="Slide Number Placeholder 7"/>
          <p:cNvSpPr>
            <a:spLocks noGrp="1"/>
          </p:cNvSpPr>
          <p:nvPr>
            <p:ph type="sldNum" sz="quarter" idx="11"/>
          </p:nvPr>
        </p:nvSpPr>
        <p:spPr/>
        <p:txBody>
          <a:bodyPr/>
          <a:lstStyle/>
          <a:p>
            <a:fld id="{66CAC88C-31F3-4764-B964-B930D18D7C5C}" type="slidenum">
              <a:rPr lang="en-US" smtClean="0"/>
              <a:t>‹#›</a:t>
            </a:fld>
            <a:endParaRPr lang="en-US" dirty="0"/>
          </a:p>
        </p:txBody>
      </p:sp>
    </p:spTree>
    <p:extLst>
      <p:ext uri="{BB962C8B-B14F-4D97-AF65-F5344CB8AC3E}">
        <p14:creationId xmlns:p14="http://schemas.microsoft.com/office/powerpoint/2010/main" val="466003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0"/>
          </p:nvPr>
        </p:nvSpPr>
        <p:spPr/>
        <p:txBody>
          <a:bodyPr/>
          <a:lstStyle/>
          <a:p>
            <a:r>
              <a:rPr lang="en-US" dirty="0" smtClean="0"/>
              <a:t>ARL Science Review, June 21-23, 2016</a:t>
            </a:r>
            <a:endParaRPr lang="en-US" dirty="0"/>
          </a:p>
        </p:txBody>
      </p:sp>
      <p:sp>
        <p:nvSpPr>
          <p:cNvPr id="9" name="Slide Number Placeholder 8"/>
          <p:cNvSpPr>
            <a:spLocks noGrp="1"/>
          </p:cNvSpPr>
          <p:nvPr>
            <p:ph type="sldNum" sz="quarter" idx="11"/>
          </p:nvPr>
        </p:nvSpPr>
        <p:spPr/>
        <p:txBody>
          <a:bodyPr/>
          <a:lstStyle/>
          <a:p>
            <a:fld id="{66CAC88C-31F3-4764-B964-B930D18D7C5C}" type="slidenum">
              <a:rPr lang="en-US" smtClean="0"/>
              <a:t>‹#›</a:t>
            </a:fld>
            <a:endParaRPr lang="en-US" dirty="0"/>
          </a:p>
        </p:txBody>
      </p:sp>
    </p:spTree>
    <p:extLst>
      <p:ext uri="{BB962C8B-B14F-4D97-AF65-F5344CB8AC3E}">
        <p14:creationId xmlns:p14="http://schemas.microsoft.com/office/powerpoint/2010/main" val="4107279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Footer Placeholder 9"/>
          <p:cNvSpPr>
            <a:spLocks noGrp="1"/>
          </p:cNvSpPr>
          <p:nvPr>
            <p:ph type="ftr" sz="quarter" idx="10"/>
          </p:nvPr>
        </p:nvSpPr>
        <p:spPr/>
        <p:txBody>
          <a:bodyPr/>
          <a:lstStyle/>
          <a:p>
            <a:r>
              <a:rPr lang="en-US" dirty="0" smtClean="0"/>
              <a:t>ARL Science Review, June 21-23, 2016</a:t>
            </a:r>
            <a:endParaRPr lang="en-US" dirty="0"/>
          </a:p>
        </p:txBody>
      </p:sp>
      <p:sp>
        <p:nvSpPr>
          <p:cNvPr id="11" name="Slide Number Placeholder 10"/>
          <p:cNvSpPr>
            <a:spLocks noGrp="1"/>
          </p:cNvSpPr>
          <p:nvPr>
            <p:ph type="sldNum" sz="quarter" idx="11"/>
          </p:nvPr>
        </p:nvSpPr>
        <p:spPr/>
        <p:txBody>
          <a:bodyPr/>
          <a:lstStyle/>
          <a:p>
            <a:fld id="{66CAC88C-31F3-4764-B964-B930D18D7C5C}" type="slidenum">
              <a:rPr lang="en-US" smtClean="0"/>
              <a:t>‹#›</a:t>
            </a:fld>
            <a:endParaRPr lang="en-US" dirty="0"/>
          </a:p>
        </p:txBody>
      </p:sp>
    </p:spTree>
    <p:extLst>
      <p:ext uri="{BB962C8B-B14F-4D97-AF65-F5344CB8AC3E}">
        <p14:creationId xmlns:p14="http://schemas.microsoft.com/office/powerpoint/2010/main" val="2991925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Footer Placeholder 5"/>
          <p:cNvSpPr>
            <a:spLocks noGrp="1"/>
          </p:cNvSpPr>
          <p:nvPr>
            <p:ph type="ftr" sz="quarter" idx="10"/>
          </p:nvPr>
        </p:nvSpPr>
        <p:spPr/>
        <p:txBody>
          <a:bodyPr/>
          <a:lstStyle/>
          <a:p>
            <a:r>
              <a:rPr lang="en-US" dirty="0" smtClean="0"/>
              <a:t>ARL Science Review, June 21-23, 2016</a:t>
            </a:r>
            <a:endParaRPr lang="en-US" dirty="0"/>
          </a:p>
        </p:txBody>
      </p:sp>
      <p:sp>
        <p:nvSpPr>
          <p:cNvPr id="7" name="Slide Number Placeholder 6"/>
          <p:cNvSpPr>
            <a:spLocks noGrp="1"/>
          </p:cNvSpPr>
          <p:nvPr>
            <p:ph type="sldNum" sz="quarter" idx="11"/>
          </p:nvPr>
        </p:nvSpPr>
        <p:spPr/>
        <p:txBody>
          <a:bodyPr/>
          <a:lstStyle/>
          <a:p>
            <a:fld id="{66CAC88C-31F3-4764-B964-B930D18D7C5C}" type="slidenum">
              <a:rPr lang="en-US" smtClean="0"/>
              <a:t>‹#›</a:t>
            </a:fld>
            <a:endParaRPr lang="en-US" dirty="0"/>
          </a:p>
        </p:txBody>
      </p:sp>
    </p:spTree>
    <p:extLst>
      <p:ext uri="{BB962C8B-B14F-4D97-AF65-F5344CB8AC3E}">
        <p14:creationId xmlns:p14="http://schemas.microsoft.com/office/powerpoint/2010/main" val="4182837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dirty="0" smtClean="0"/>
              <a:t>ARL Science Review, June 21-23, 2016</a:t>
            </a:r>
            <a:endParaRPr lang="en-US" dirty="0"/>
          </a:p>
        </p:txBody>
      </p:sp>
      <p:sp>
        <p:nvSpPr>
          <p:cNvPr id="6" name="Slide Number Placeholder 5"/>
          <p:cNvSpPr>
            <a:spLocks noGrp="1"/>
          </p:cNvSpPr>
          <p:nvPr>
            <p:ph type="sldNum" sz="quarter" idx="11"/>
          </p:nvPr>
        </p:nvSpPr>
        <p:spPr/>
        <p:txBody>
          <a:bodyPr/>
          <a:lstStyle/>
          <a:p>
            <a:fld id="{66CAC88C-31F3-4764-B964-B930D18D7C5C}" type="slidenum">
              <a:rPr lang="en-US" smtClean="0"/>
              <a:t>‹#›</a:t>
            </a:fld>
            <a:endParaRPr lang="en-US" dirty="0"/>
          </a:p>
        </p:txBody>
      </p:sp>
    </p:spTree>
    <p:extLst>
      <p:ext uri="{BB962C8B-B14F-4D97-AF65-F5344CB8AC3E}">
        <p14:creationId xmlns:p14="http://schemas.microsoft.com/office/powerpoint/2010/main" val="3989938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1235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Footer Placeholder 7"/>
          <p:cNvSpPr>
            <a:spLocks noGrp="1"/>
          </p:cNvSpPr>
          <p:nvPr>
            <p:ph type="ftr" sz="quarter" idx="10"/>
          </p:nvPr>
        </p:nvSpPr>
        <p:spPr/>
        <p:txBody>
          <a:bodyPr/>
          <a:lstStyle/>
          <a:p>
            <a:r>
              <a:rPr lang="en-US" dirty="0" smtClean="0"/>
              <a:t>ARL Science Review, June 21-23, 2016</a:t>
            </a:r>
            <a:endParaRPr lang="en-US" dirty="0"/>
          </a:p>
        </p:txBody>
      </p:sp>
      <p:sp>
        <p:nvSpPr>
          <p:cNvPr id="9" name="Slide Number Placeholder 8"/>
          <p:cNvSpPr>
            <a:spLocks noGrp="1"/>
          </p:cNvSpPr>
          <p:nvPr>
            <p:ph type="sldNum" sz="quarter" idx="11"/>
          </p:nvPr>
        </p:nvSpPr>
        <p:spPr/>
        <p:txBody>
          <a:bodyPr/>
          <a:lstStyle/>
          <a:p>
            <a:fld id="{66CAC88C-31F3-4764-B964-B930D18D7C5C}" type="slidenum">
              <a:rPr lang="en-US" smtClean="0"/>
              <a:t>‹#›</a:t>
            </a:fld>
            <a:endParaRPr lang="en-US" dirty="0"/>
          </a:p>
        </p:txBody>
      </p:sp>
    </p:spTree>
    <p:extLst>
      <p:ext uri="{BB962C8B-B14F-4D97-AF65-F5344CB8AC3E}">
        <p14:creationId xmlns:p14="http://schemas.microsoft.com/office/powerpoint/2010/main" val="3213904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3000">
              <a:srgbClr val="091A4F"/>
            </a:gs>
            <a:gs pos="99875">
              <a:srgbClr val="3C414E"/>
            </a:gs>
            <a:gs pos="99750">
              <a:srgbClr val="494E5A"/>
            </a:gs>
            <a:gs pos="99500">
              <a:srgbClr val="636771"/>
            </a:gs>
            <a:gs pos="99000">
              <a:srgbClr val="9799A0"/>
            </a:gs>
            <a:gs pos="100000">
              <a:srgbClr val="E7E9EE">
                <a:lumMod val="24000"/>
              </a:srgbClr>
            </a:gs>
            <a:gs pos="99969">
              <a:schemeClr val="bg1"/>
            </a:gs>
            <a:gs pos="99938">
              <a:srgbClr val="9DA0A6"/>
            </a:gs>
            <a:gs pos="97000">
              <a:schemeClr val="bg1">
                <a:tint val="45000"/>
                <a:shade val="99000"/>
                <a:satMod val="350000"/>
              </a:schemeClr>
            </a:gs>
            <a:gs pos="100000">
              <a:schemeClr val="bg1">
                <a:shade val="20000"/>
                <a:satMod val="255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0" y="6492875"/>
            <a:ext cx="2895600" cy="365125"/>
          </a:xfrm>
          <a:prstGeom prst="rect">
            <a:avLst/>
          </a:prstGeom>
        </p:spPr>
        <p:txBody>
          <a:bodyPr vert="horz" lIns="91440" tIns="45720" rIns="91440" bIns="45720" rtlCol="0" anchor="ctr"/>
          <a:lstStyle>
            <a:lvl1pPr algn="ctr">
              <a:defRPr sz="1200" b="1">
                <a:solidFill>
                  <a:srgbClr val="091A4F"/>
                </a:solidFill>
              </a:defRPr>
            </a:lvl1pPr>
          </a:lstStyle>
          <a:p>
            <a:r>
              <a:rPr lang="en-US" dirty="0" smtClean="0"/>
              <a:t>ARL Science Review, June 21-23, 2016</a:t>
            </a:r>
            <a:endParaRPr lang="en-US" dirty="0"/>
          </a:p>
        </p:txBody>
      </p:sp>
      <p:sp>
        <p:nvSpPr>
          <p:cNvPr id="6" name="Slide Number Placeholder 5"/>
          <p:cNvSpPr>
            <a:spLocks noGrp="1"/>
          </p:cNvSpPr>
          <p:nvPr>
            <p:ph type="sldNum" sz="quarter" idx="4"/>
          </p:nvPr>
        </p:nvSpPr>
        <p:spPr>
          <a:xfrm>
            <a:off x="6781800" y="6416675"/>
            <a:ext cx="2133600" cy="365125"/>
          </a:xfrm>
          <a:prstGeom prst="rect">
            <a:avLst/>
          </a:prstGeom>
        </p:spPr>
        <p:txBody>
          <a:bodyPr vert="horz" lIns="91440" tIns="45720" rIns="91440" bIns="45720" rtlCol="0" anchor="ctr"/>
          <a:lstStyle>
            <a:lvl1pPr algn="r">
              <a:defRPr sz="1400" b="1">
                <a:solidFill>
                  <a:srgbClr val="091A4F"/>
                </a:solidFill>
              </a:defRPr>
            </a:lvl1pPr>
          </a:lstStyle>
          <a:p>
            <a:fld id="{66CAC88C-31F3-4764-B964-B930D18D7C5C}" type="slidenum">
              <a:rPr lang="en-US" smtClean="0"/>
              <a:pPr/>
              <a:t>‹#›</a:t>
            </a:fld>
            <a:endParaRPr lang="en-US" dirty="0"/>
          </a:p>
        </p:txBody>
      </p:sp>
      <p:sp>
        <p:nvSpPr>
          <p:cNvPr id="4" name="Rectangle 3"/>
          <p:cNvSpPr/>
          <p:nvPr userDrawn="1"/>
        </p:nvSpPr>
        <p:spPr>
          <a:xfrm>
            <a:off x="0" y="0"/>
            <a:ext cx="45719" cy="6858000"/>
          </a:xfrm>
          <a:prstGeom prst="rect">
            <a:avLst/>
          </a:prstGeom>
          <a:gradFill>
            <a:gsLst>
              <a:gs pos="0">
                <a:srgbClr val="F8F8F8"/>
              </a:gs>
              <a:gs pos="95000">
                <a:srgbClr val="F5F5F5"/>
              </a:gs>
              <a:gs pos="99000">
                <a:schemeClr val="bg1">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22859" y="0"/>
            <a:ext cx="9121141" cy="45719"/>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9109205" y="0"/>
            <a:ext cx="45719" cy="6858000"/>
          </a:xfrm>
          <a:prstGeom prst="rect">
            <a:avLst/>
          </a:prstGeom>
          <a:gradFill>
            <a:gsLst>
              <a:gs pos="0">
                <a:srgbClr val="F8F8F8"/>
              </a:gs>
              <a:gs pos="95000">
                <a:srgbClr val="F5F5F5"/>
              </a:gs>
              <a:gs pos="99000">
                <a:schemeClr val="bg1">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56896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6" r:id="rId9"/>
    <p:sldLayoutId id="2147483657" r:id="rId10"/>
  </p:sldLayoutIdLst>
  <p:hf hdr="0" dt="0"/>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hyperlink" Target="http://www.ready.noaa.gov/"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hysplit.noaa.gov/hysplitcameo/"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HYSPLIT/ALOHA Demonstration</a:t>
            </a:r>
          </a:p>
        </p:txBody>
      </p:sp>
      <p:sp>
        <p:nvSpPr>
          <p:cNvPr id="3" name="Subtitle 2"/>
          <p:cNvSpPr>
            <a:spLocks noGrp="1"/>
          </p:cNvSpPr>
          <p:nvPr>
            <p:ph type="subTitle" idx="1"/>
          </p:nvPr>
        </p:nvSpPr>
        <p:spPr/>
        <p:txBody>
          <a:bodyPr/>
          <a:lstStyle/>
          <a:p>
            <a:r>
              <a:rPr lang="en-US" dirty="0" smtClean="0"/>
              <a:t>Glenn </a:t>
            </a:r>
            <a:r>
              <a:rPr lang="en-US" dirty="0" err="1" smtClean="0"/>
              <a:t>Rolph</a:t>
            </a:r>
            <a:endParaRPr lang="en-US" dirty="0" smtClean="0"/>
          </a:p>
          <a:p>
            <a:r>
              <a:rPr lang="en-US" dirty="0" smtClean="0"/>
              <a:t>OAR Air Resources Laboratory</a:t>
            </a:r>
          </a:p>
          <a:p>
            <a:r>
              <a:rPr lang="en-US" dirty="0" smtClean="0"/>
              <a:t>June 21, 2016</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0800" y="1371600"/>
            <a:ext cx="3977321" cy="2417385"/>
          </a:xfrm>
          <a:prstGeom prst="rect">
            <a:avLst/>
          </a:prstGeom>
        </p:spPr>
      </p:pic>
    </p:spTree>
    <p:extLst>
      <p:ext uri="{BB962C8B-B14F-4D97-AF65-F5344CB8AC3E}">
        <p14:creationId xmlns:p14="http://schemas.microsoft.com/office/powerpoint/2010/main" val="37571199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smtClean="0"/>
              <a:t>ARL Science Review, June 21-23, 2016</a:t>
            </a:r>
            <a:endParaRPr lang="en-US" dirty="0"/>
          </a:p>
        </p:txBody>
      </p:sp>
      <p:sp>
        <p:nvSpPr>
          <p:cNvPr id="3" name="Slide Number Placeholder 2"/>
          <p:cNvSpPr>
            <a:spLocks noGrp="1"/>
          </p:cNvSpPr>
          <p:nvPr>
            <p:ph type="sldNum" sz="quarter" idx="11"/>
          </p:nvPr>
        </p:nvSpPr>
        <p:spPr/>
        <p:txBody>
          <a:bodyPr/>
          <a:lstStyle/>
          <a:p>
            <a:fld id="{66CAC88C-31F3-4764-B964-B930D18D7C5C}" type="slidenum">
              <a:rPr lang="en-US" smtClean="0"/>
              <a:t>10</a:t>
            </a:fld>
            <a:endParaRPr lang="en-US" dirty="0"/>
          </a:p>
        </p:txBody>
      </p:sp>
      <p:sp>
        <p:nvSpPr>
          <p:cNvPr id="5" name="Slide Number Placeholder 2"/>
          <p:cNvSpPr txBox="1">
            <a:spLocks/>
          </p:cNvSpPr>
          <p:nvPr/>
        </p:nvSpPr>
        <p:spPr>
          <a:xfrm>
            <a:off x="6781800" y="64166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400" b="1" kern="1200">
                <a:solidFill>
                  <a:srgbClr val="091A4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6CAC88C-31F3-4764-B964-B930D18D7C5C}" type="slidenum">
              <a:rPr lang="en-US" smtClean="0"/>
              <a:pPr/>
              <a:t>10</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400" y="304798"/>
            <a:ext cx="5887040" cy="6124147"/>
          </a:xfrm>
          <a:prstGeom prst="rect">
            <a:avLst/>
          </a:prstGeom>
        </p:spPr>
      </p:pic>
      <p:sp>
        <p:nvSpPr>
          <p:cNvPr id="4" name="Rectangle 3"/>
          <p:cNvSpPr/>
          <p:nvPr/>
        </p:nvSpPr>
        <p:spPr>
          <a:xfrm>
            <a:off x="2714920" y="1345941"/>
            <a:ext cx="5334000" cy="228600"/>
          </a:xfrm>
          <a:prstGeom prst="rect">
            <a:avLst/>
          </a:prstGeom>
          <a:solidFill>
            <a:srgbClr val="FFFF00">
              <a:alpha val="3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04944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66CAC88C-31F3-4764-B964-B930D18D7C5C}" type="slidenum">
              <a:rPr lang="en-US" smtClean="0"/>
              <a:t>11</a:t>
            </a:fld>
            <a:endParaRPr lang="en-US" dirty="0"/>
          </a:p>
        </p:txBody>
      </p:sp>
      <p:sp>
        <p:nvSpPr>
          <p:cNvPr id="4" name="Footer Placeholder 1"/>
          <p:cNvSpPr>
            <a:spLocks noGrp="1"/>
          </p:cNvSpPr>
          <p:nvPr>
            <p:ph type="ftr" sz="quarter" idx="10"/>
          </p:nvPr>
        </p:nvSpPr>
        <p:spPr>
          <a:xfrm>
            <a:off x="0" y="6492875"/>
            <a:ext cx="2895600" cy="365125"/>
          </a:xfrm>
        </p:spPr>
        <p:txBody>
          <a:bodyPr/>
          <a:lstStyle/>
          <a:p>
            <a:r>
              <a:rPr lang="en-US" smtClean="0"/>
              <a:t>ARL Science Review, June 21-23, 2016</a:t>
            </a:r>
            <a:endParaRPr lang="en-US" dirty="0"/>
          </a:p>
        </p:txBody>
      </p:sp>
      <p:sp>
        <p:nvSpPr>
          <p:cNvPr id="5" name="Slide Number Placeholder 2"/>
          <p:cNvSpPr txBox="1">
            <a:spLocks/>
          </p:cNvSpPr>
          <p:nvPr/>
        </p:nvSpPr>
        <p:spPr>
          <a:xfrm>
            <a:off x="6781800" y="64166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400" b="1" kern="1200">
                <a:solidFill>
                  <a:srgbClr val="091A4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6CAC88C-31F3-4764-B964-B930D18D7C5C}" type="slidenum">
              <a:rPr lang="en-US" smtClean="0"/>
              <a:pPr/>
              <a:t>11</a:t>
            </a:fld>
            <a:endParaRPr lang="en-US" dirty="0"/>
          </a:p>
        </p:txBody>
      </p:sp>
      <p:sp>
        <p:nvSpPr>
          <p:cNvPr id="7" name="TextBox 6"/>
          <p:cNvSpPr txBox="1"/>
          <p:nvPr/>
        </p:nvSpPr>
        <p:spPr>
          <a:xfrm>
            <a:off x="381000" y="1143000"/>
            <a:ext cx="1828800" cy="923330"/>
          </a:xfrm>
          <a:prstGeom prst="rect">
            <a:avLst/>
          </a:prstGeom>
          <a:noFill/>
        </p:spPr>
        <p:txBody>
          <a:bodyPr wrap="square" rtlCol="0">
            <a:spAutoFit/>
          </a:bodyPr>
          <a:lstStyle/>
          <a:p>
            <a:r>
              <a:rPr lang="en-US" dirty="0" smtClean="0">
                <a:solidFill>
                  <a:schemeClr val="bg1"/>
                </a:solidFill>
              </a:rPr>
              <a:t>Choose chemical simulation (HYSPLIT/ALOHA)</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2200" y="609600"/>
            <a:ext cx="6472394" cy="5807075"/>
          </a:xfrm>
          <a:prstGeom prst="rect">
            <a:avLst/>
          </a:prstGeom>
        </p:spPr>
      </p:pic>
    </p:spTree>
    <p:extLst>
      <p:ext uri="{BB962C8B-B14F-4D97-AF65-F5344CB8AC3E}">
        <p14:creationId xmlns:p14="http://schemas.microsoft.com/office/powerpoint/2010/main" val="3094732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66CAC88C-31F3-4764-B964-B930D18D7C5C}" type="slidenum">
              <a:rPr lang="en-US" smtClean="0"/>
              <a:t>12</a:t>
            </a:fld>
            <a:endParaRPr lang="en-US" dirty="0"/>
          </a:p>
        </p:txBody>
      </p:sp>
      <p:sp>
        <p:nvSpPr>
          <p:cNvPr id="4" name="Footer Placeholder 1"/>
          <p:cNvSpPr>
            <a:spLocks noGrp="1"/>
          </p:cNvSpPr>
          <p:nvPr>
            <p:ph type="ftr" sz="quarter" idx="10"/>
          </p:nvPr>
        </p:nvSpPr>
        <p:spPr>
          <a:xfrm>
            <a:off x="0" y="6492875"/>
            <a:ext cx="2895600" cy="365125"/>
          </a:xfrm>
        </p:spPr>
        <p:txBody>
          <a:bodyPr/>
          <a:lstStyle/>
          <a:p>
            <a:r>
              <a:rPr lang="en-US" smtClean="0"/>
              <a:t>ARL Science Review, June 21-23, 2016</a:t>
            </a:r>
            <a:endParaRPr lang="en-US" dirty="0"/>
          </a:p>
        </p:txBody>
      </p:sp>
      <p:sp>
        <p:nvSpPr>
          <p:cNvPr id="5" name="Slide Number Placeholder 2"/>
          <p:cNvSpPr txBox="1">
            <a:spLocks/>
          </p:cNvSpPr>
          <p:nvPr/>
        </p:nvSpPr>
        <p:spPr>
          <a:xfrm>
            <a:off x="6781800" y="64166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400" b="1" kern="1200">
                <a:solidFill>
                  <a:srgbClr val="091A4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6CAC88C-31F3-4764-B964-B930D18D7C5C}" type="slidenum">
              <a:rPr lang="en-US" smtClean="0"/>
              <a:pPr/>
              <a:t>12</a:t>
            </a:fld>
            <a:endParaRPr lang="en-US" dirty="0"/>
          </a:p>
        </p:txBody>
      </p:sp>
      <p:sp>
        <p:nvSpPr>
          <p:cNvPr id="6" name="TextBox 5"/>
          <p:cNvSpPr txBox="1"/>
          <p:nvPr/>
        </p:nvSpPr>
        <p:spPr>
          <a:xfrm>
            <a:off x="381000" y="1143000"/>
            <a:ext cx="1828800" cy="923330"/>
          </a:xfrm>
          <a:prstGeom prst="rect">
            <a:avLst/>
          </a:prstGeom>
          <a:noFill/>
        </p:spPr>
        <p:txBody>
          <a:bodyPr wrap="square" rtlCol="0">
            <a:spAutoFit/>
          </a:bodyPr>
          <a:lstStyle/>
          <a:p>
            <a:r>
              <a:rPr lang="en-US" dirty="0" smtClean="0">
                <a:solidFill>
                  <a:schemeClr val="bg1"/>
                </a:solidFill>
              </a:rPr>
              <a:t>Choose meteorological forecast data</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609600"/>
            <a:ext cx="6324600" cy="5747074"/>
          </a:xfrm>
          <a:prstGeom prst="rect">
            <a:avLst/>
          </a:prstGeom>
        </p:spPr>
      </p:pic>
    </p:spTree>
    <p:extLst>
      <p:ext uri="{BB962C8B-B14F-4D97-AF65-F5344CB8AC3E}">
        <p14:creationId xmlns:p14="http://schemas.microsoft.com/office/powerpoint/2010/main" val="6611069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66CAC88C-31F3-4764-B964-B930D18D7C5C}" type="slidenum">
              <a:rPr lang="en-US" smtClean="0"/>
              <a:t>13</a:t>
            </a:fld>
            <a:endParaRPr lang="en-US" dirty="0"/>
          </a:p>
        </p:txBody>
      </p:sp>
      <p:sp>
        <p:nvSpPr>
          <p:cNvPr id="4" name="Footer Placeholder 1"/>
          <p:cNvSpPr>
            <a:spLocks noGrp="1"/>
          </p:cNvSpPr>
          <p:nvPr>
            <p:ph type="ftr" sz="quarter" idx="10"/>
          </p:nvPr>
        </p:nvSpPr>
        <p:spPr>
          <a:xfrm>
            <a:off x="0" y="6492875"/>
            <a:ext cx="2895600" cy="365125"/>
          </a:xfrm>
        </p:spPr>
        <p:txBody>
          <a:bodyPr/>
          <a:lstStyle/>
          <a:p>
            <a:r>
              <a:rPr lang="en-US" smtClean="0"/>
              <a:t>ARL Science Review, June 21-23, 2016</a:t>
            </a:r>
            <a:endParaRPr lang="en-US" dirty="0"/>
          </a:p>
        </p:txBody>
      </p:sp>
      <p:sp>
        <p:nvSpPr>
          <p:cNvPr id="5" name="Slide Number Placeholder 2"/>
          <p:cNvSpPr txBox="1">
            <a:spLocks/>
          </p:cNvSpPr>
          <p:nvPr/>
        </p:nvSpPr>
        <p:spPr>
          <a:xfrm>
            <a:off x="6781800" y="64166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400" b="1" kern="1200">
                <a:solidFill>
                  <a:srgbClr val="091A4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6CAC88C-31F3-4764-B964-B930D18D7C5C}" type="slidenum">
              <a:rPr lang="en-US" smtClean="0"/>
              <a:pPr/>
              <a:t>13</a:t>
            </a:fld>
            <a:endParaRPr lang="en-US" dirty="0"/>
          </a:p>
        </p:txBody>
      </p:sp>
      <p:sp>
        <p:nvSpPr>
          <p:cNvPr id="6" name="TextBox 5"/>
          <p:cNvSpPr txBox="1"/>
          <p:nvPr/>
        </p:nvSpPr>
        <p:spPr>
          <a:xfrm>
            <a:off x="304800" y="1219200"/>
            <a:ext cx="1828800" cy="646331"/>
          </a:xfrm>
          <a:prstGeom prst="rect">
            <a:avLst/>
          </a:prstGeom>
          <a:noFill/>
        </p:spPr>
        <p:txBody>
          <a:bodyPr wrap="square" rtlCol="0">
            <a:spAutoFit/>
          </a:bodyPr>
          <a:lstStyle/>
          <a:p>
            <a:r>
              <a:rPr lang="en-US" dirty="0" smtClean="0">
                <a:solidFill>
                  <a:schemeClr val="bg1"/>
                </a:solidFill>
              </a:rPr>
              <a:t>Choose source location</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4600" y="608045"/>
            <a:ext cx="5541631" cy="5715000"/>
          </a:xfrm>
          <a:prstGeom prst="rect">
            <a:avLst/>
          </a:prstGeom>
        </p:spPr>
      </p:pic>
    </p:spTree>
    <p:extLst>
      <p:ext uri="{BB962C8B-B14F-4D97-AF65-F5344CB8AC3E}">
        <p14:creationId xmlns:p14="http://schemas.microsoft.com/office/powerpoint/2010/main" val="23151398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66CAC88C-31F3-4764-B964-B930D18D7C5C}" type="slidenum">
              <a:rPr lang="en-US" smtClean="0"/>
              <a:t>14</a:t>
            </a:fld>
            <a:endParaRPr lang="en-US" dirty="0"/>
          </a:p>
        </p:txBody>
      </p:sp>
      <p:sp>
        <p:nvSpPr>
          <p:cNvPr id="4" name="Footer Placeholder 1"/>
          <p:cNvSpPr>
            <a:spLocks noGrp="1"/>
          </p:cNvSpPr>
          <p:nvPr>
            <p:ph type="ftr" sz="quarter" idx="10"/>
          </p:nvPr>
        </p:nvSpPr>
        <p:spPr>
          <a:xfrm>
            <a:off x="0" y="6492875"/>
            <a:ext cx="2895600" cy="365125"/>
          </a:xfrm>
        </p:spPr>
        <p:txBody>
          <a:bodyPr/>
          <a:lstStyle/>
          <a:p>
            <a:r>
              <a:rPr lang="en-US" smtClean="0"/>
              <a:t>ARL Science Review, June 21-23, 2016</a:t>
            </a:r>
            <a:endParaRPr lang="en-US" dirty="0"/>
          </a:p>
        </p:txBody>
      </p:sp>
      <p:sp>
        <p:nvSpPr>
          <p:cNvPr id="5" name="Slide Number Placeholder 2"/>
          <p:cNvSpPr txBox="1">
            <a:spLocks/>
          </p:cNvSpPr>
          <p:nvPr/>
        </p:nvSpPr>
        <p:spPr>
          <a:xfrm>
            <a:off x="6781800" y="64166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400" b="1" kern="1200">
                <a:solidFill>
                  <a:srgbClr val="091A4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6CAC88C-31F3-4764-B964-B930D18D7C5C}" type="slidenum">
              <a:rPr lang="en-US" smtClean="0"/>
              <a:pPr/>
              <a:t>14</a:t>
            </a:fld>
            <a:endParaRPr lang="en-US" dirty="0"/>
          </a:p>
        </p:txBody>
      </p:sp>
      <p:sp>
        <p:nvSpPr>
          <p:cNvPr id="6" name="TextBox 5"/>
          <p:cNvSpPr txBox="1"/>
          <p:nvPr/>
        </p:nvSpPr>
        <p:spPr>
          <a:xfrm>
            <a:off x="152400" y="1371600"/>
            <a:ext cx="1828800" cy="923330"/>
          </a:xfrm>
          <a:prstGeom prst="rect">
            <a:avLst/>
          </a:prstGeom>
          <a:noFill/>
        </p:spPr>
        <p:txBody>
          <a:bodyPr wrap="square" rtlCol="0">
            <a:spAutoFit/>
          </a:bodyPr>
          <a:lstStyle/>
          <a:p>
            <a:r>
              <a:rPr lang="en-US" dirty="0" smtClean="0">
                <a:solidFill>
                  <a:schemeClr val="bg1"/>
                </a:solidFill>
              </a:rPr>
              <a:t>Optional forecast cycle and advanced options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1066800"/>
            <a:ext cx="6509008" cy="4514919"/>
          </a:xfrm>
          <a:prstGeom prst="rect">
            <a:avLst/>
          </a:prstGeom>
        </p:spPr>
      </p:pic>
    </p:spTree>
    <p:extLst>
      <p:ext uri="{BB962C8B-B14F-4D97-AF65-F5344CB8AC3E}">
        <p14:creationId xmlns:p14="http://schemas.microsoft.com/office/powerpoint/2010/main" val="12952748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66CAC88C-31F3-4764-B964-B930D18D7C5C}" type="slidenum">
              <a:rPr lang="en-US" smtClean="0"/>
              <a:t>15</a:t>
            </a:fld>
            <a:endParaRPr lang="en-US" dirty="0"/>
          </a:p>
        </p:txBody>
      </p:sp>
      <p:sp>
        <p:nvSpPr>
          <p:cNvPr id="4" name="Footer Placeholder 1"/>
          <p:cNvSpPr>
            <a:spLocks noGrp="1"/>
          </p:cNvSpPr>
          <p:nvPr>
            <p:ph type="ftr" sz="quarter" idx="10"/>
          </p:nvPr>
        </p:nvSpPr>
        <p:spPr>
          <a:xfrm>
            <a:off x="0" y="6492875"/>
            <a:ext cx="2895600" cy="365125"/>
          </a:xfrm>
        </p:spPr>
        <p:txBody>
          <a:bodyPr/>
          <a:lstStyle/>
          <a:p>
            <a:r>
              <a:rPr lang="en-US" smtClean="0"/>
              <a:t>ARL Science Review, June 21-23, 2016</a:t>
            </a:r>
            <a:endParaRPr lang="en-US" dirty="0"/>
          </a:p>
        </p:txBody>
      </p:sp>
      <p:sp>
        <p:nvSpPr>
          <p:cNvPr id="5" name="Slide Number Placeholder 2"/>
          <p:cNvSpPr txBox="1">
            <a:spLocks/>
          </p:cNvSpPr>
          <p:nvPr/>
        </p:nvSpPr>
        <p:spPr>
          <a:xfrm>
            <a:off x="6781800" y="64166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400" b="1" kern="1200">
                <a:solidFill>
                  <a:srgbClr val="091A4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6CAC88C-31F3-4764-B964-B930D18D7C5C}" type="slidenum">
              <a:rPr lang="en-US" smtClean="0"/>
              <a:pPr/>
              <a:t>15</a:t>
            </a:fld>
            <a:endParaRPr lang="en-US" dirty="0"/>
          </a:p>
        </p:txBody>
      </p:sp>
      <p:sp>
        <p:nvSpPr>
          <p:cNvPr id="6" name="TextBox 5"/>
          <p:cNvSpPr txBox="1"/>
          <p:nvPr/>
        </p:nvSpPr>
        <p:spPr>
          <a:xfrm>
            <a:off x="152400" y="1250828"/>
            <a:ext cx="2048507" cy="923330"/>
          </a:xfrm>
          <a:prstGeom prst="rect">
            <a:avLst/>
          </a:prstGeom>
          <a:noFill/>
        </p:spPr>
        <p:txBody>
          <a:bodyPr wrap="square" rtlCol="0">
            <a:spAutoFit/>
          </a:bodyPr>
          <a:lstStyle/>
          <a:p>
            <a:r>
              <a:rPr lang="en-US" dirty="0" smtClean="0">
                <a:solidFill>
                  <a:schemeClr val="bg1"/>
                </a:solidFill>
              </a:rPr>
              <a:t>Set release time and/or refine latitude/longitude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0907" y="914400"/>
            <a:ext cx="6539716" cy="4953873"/>
          </a:xfrm>
          <a:prstGeom prst="rect">
            <a:avLst/>
          </a:prstGeom>
        </p:spPr>
      </p:pic>
    </p:spTree>
    <p:extLst>
      <p:ext uri="{BB962C8B-B14F-4D97-AF65-F5344CB8AC3E}">
        <p14:creationId xmlns:p14="http://schemas.microsoft.com/office/powerpoint/2010/main" val="34262160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66CAC88C-31F3-4764-B964-B930D18D7C5C}" type="slidenum">
              <a:rPr lang="en-US" smtClean="0"/>
              <a:t>16</a:t>
            </a:fld>
            <a:endParaRPr lang="en-US" dirty="0"/>
          </a:p>
        </p:txBody>
      </p:sp>
      <p:sp>
        <p:nvSpPr>
          <p:cNvPr id="4" name="Footer Placeholder 1"/>
          <p:cNvSpPr>
            <a:spLocks noGrp="1"/>
          </p:cNvSpPr>
          <p:nvPr>
            <p:ph type="ftr" sz="quarter" idx="10"/>
          </p:nvPr>
        </p:nvSpPr>
        <p:spPr>
          <a:xfrm>
            <a:off x="0" y="6492875"/>
            <a:ext cx="2895600" cy="365125"/>
          </a:xfrm>
        </p:spPr>
        <p:txBody>
          <a:bodyPr/>
          <a:lstStyle/>
          <a:p>
            <a:r>
              <a:rPr lang="en-US" smtClean="0"/>
              <a:t>ARL Science Review, June 21-23, 2016</a:t>
            </a:r>
            <a:endParaRPr lang="en-US" dirty="0"/>
          </a:p>
        </p:txBody>
      </p:sp>
      <p:sp>
        <p:nvSpPr>
          <p:cNvPr id="5" name="Slide Number Placeholder 2"/>
          <p:cNvSpPr txBox="1">
            <a:spLocks/>
          </p:cNvSpPr>
          <p:nvPr/>
        </p:nvSpPr>
        <p:spPr>
          <a:xfrm>
            <a:off x="6781800" y="64166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400" b="1" kern="1200">
                <a:solidFill>
                  <a:srgbClr val="091A4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6CAC88C-31F3-4764-B964-B930D18D7C5C}" type="slidenum">
              <a:rPr lang="en-US" smtClean="0"/>
              <a:pPr/>
              <a:t>16</a:t>
            </a:fld>
            <a:endParaRPr lang="en-US" dirty="0"/>
          </a:p>
        </p:txBody>
      </p:sp>
      <p:sp>
        <p:nvSpPr>
          <p:cNvPr id="6" name="TextBox 5"/>
          <p:cNvSpPr txBox="1"/>
          <p:nvPr/>
        </p:nvSpPr>
        <p:spPr>
          <a:xfrm>
            <a:off x="228600" y="1447800"/>
            <a:ext cx="1447800" cy="1200329"/>
          </a:xfrm>
          <a:prstGeom prst="rect">
            <a:avLst/>
          </a:prstGeom>
          <a:noFill/>
        </p:spPr>
        <p:txBody>
          <a:bodyPr wrap="square" rtlCol="0">
            <a:spAutoFit/>
          </a:bodyPr>
          <a:lstStyle/>
          <a:p>
            <a:r>
              <a:rPr lang="en-US" dirty="0" smtClean="0">
                <a:solidFill>
                  <a:schemeClr val="bg1"/>
                </a:solidFill>
              </a:rPr>
              <a:t>Enter ALOHA source strength calculation</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1066800"/>
            <a:ext cx="7042142" cy="4705730"/>
          </a:xfrm>
          <a:prstGeom prst="rect">
            <a:avLst/>
          </a:prstGeom>
        </p:spPr>
      </p:pic>
    </p:spTree>
    <p:extLst>
      <p:ext uri="{BB962C8B-B14F-4D97-AF65-F5344CB8AC3E}">
        <p14:creationId xmlns:p14="http://schemas.microsoft.com/office/powerpoint/2010/main" val="2239457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66CAC88C-31F3-4764-B964-B930D18D7C5C}" type="slidenum">
              <a:rPr lang="en-US" smtClean="0"/>
              <a:t>17</a:t>
            </a:fld>
            <a:endParaRPr lang="en-US" dirty="0"/>
          </a:p>
        </p:txBody>
      </p:sp>
      <p:sp>
        <p:nvSpPr>
          <p:cNvPr id="4" name="Footer Placeholder 1"/>
          <p:cNvSpPr>
            <a:spLocks noGrp="1"/>
          </p:cNvSpPr>
          <p:nvPr>
            <p:ph type="ftr" sz="quarter" idx="10"/>
          </p:nvPr>
        </p:nvSpPr>
        <p:spPr>
          <a:xfrm>
            <a:off x="0" y="6492875"/>
            <a:ext cx="2895600" cy="365125"/>
          </a:xfrm>
        </p:spPr>
        <p:txBody>
          <a:bodyPr/>
          <a:lstStyle/>
          <a:p>
            <a:r>
              <a:rPr lang="en-US" smtClean="0"/>
              <a:t>ARL Science Review, June 21-23, 2016</a:t>
            </a:r>
            <a:endParaRPr lang="en-US" dirty="0"/>
          </a:p>
        </p:txBody>
      </p:sp>
      <p:sp>
        <p:nvSpPr>
          <p:cNvPr id="5" name="Slide Number Placeholder 2"/>
          <p:cNvSpPr txBox="1">
            <a:spLocks/>
          </p:cNvSpPr>
          <p:nvPr/>
        </p:nvSpPr>
        <p:spPr>
          <a:xfrm>
            <a:off x="6781800" y="64166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400" b="1" kern="1200">
                <a:solidFill>
                  <a:srgbClr val="091A4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6CAC88C-31F3-4764-B964-B930D18D7C5C}" type="slidenum">
              <a:rPr lang="en-US" smtClean="0"/>
              <a:pPr/>
              <a:t>17</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838200"/>
            <a:ext cx="7177945" cy="5120104"/>
          </a:xfrm>
          <a:prstGeom prst="rect">
            <a:avLst/>
          </a:prstGeom>
        </p:spPr>
      </p:pic>
      <p:sp>
        <p:nvSpPr>
          <p:cNvPr id="7" name="TextBox 6"/>
          <p:cNvSpPr txBox="1"/>
          <p:nvPr/>
        </p:nvSpPr>
        <p:spPr>
          <a:xfrm>
            <a:off x="228600" y="1447800"/>
            <a:ext cx="1447800" cy="1477328"/>
          </a:xfrm>
          <a:prstGeom prst="rect">
            <a:avLst/>
          </a:prstGeom>
          <a:noFill/>
        </p:spPr>
        <p:txBody>
          <a:bodyPr wrap="square" rtlCol="0">
            <a:spAutoFit/>
          </a:bodyPr>
          <a:lstStyle/>
          <a:p>
            <a:r>
              <a:rPr lang="en-US" dirty="0" smtClean="0">
                <a:solidFill>
                  <a:schemeClr val="bg1"/>
                </a:solidFill>
              </a:rPr>
              <a:t>Choose chemical based on name from list</a:t>
            </a:r>
          </a:p>
        </p:txBody>
      </p:sp>
    </p:spTree>
    <p:extLst>
      <p:ext uri="{BB962C8B-B14F-4D97-AF65-F5344CB8AC3E}">
        <p14:creationId xmlns:p14="http://schemas.microsoft.com/office/powerpoint/2010/main" val="35879238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66CAC88C-31F3-4764-B964-B930D18D7C5C}" type="slidenum">
              <a:rPr lang="en-US" smtClean="0"/>
              <a:t>18</a:t>
            </a:fld>
            <a:endParaRPr lang="en-US" dirty="0"/>
          </a:p>
        </p:txBody>
      </p:sp>
      <p:sp>
        <p:nvSpPr>
          <p:cNvPr id="4" name="Footer Placeholder 1"/>
          <p:cNvSpPr>
            <a:spLocks noGrp="1"/>
          </p:cNvSpPr>
          <p:nvPr>
            <p:ph type="ftr" sz="quarter" idx="10"/>
          </p:nvPr>
        </p:nvSpPr>
        <p:spPr>
          <a:xfrm>
            <a:off x="0" y="6492875"/>
            <a:ext cx="2895600" cy="365125"/>
          </a:xfrm>
        </p:spPr>
        <p:txBody>
          <a:bodyPr/>
          <a:lstStyle/>
          <a:p>
            <a:r>
              <a:rPr lang="en-US" smtClean="0"/>
              <a:t>ARL Science Review, June 21-23, 2016</a:t>
            </a:r>
            <a:endParaRPr lang="en-US" dirty="0"/>
          </a:p>
        </p:txBody>
      </p:sp>
      <p:sp>
        <p:nvSpPr>
          <p:cNvPr id="5" name="Slide Number Placeholder 2"/>
          <p:cNvSpPr txBox="1">
            <a:spLocks/>
          </p:cNvSpPr>
          <p:nvPr/>
        </p:nvSpPr>
        <p:spPr>
          <a:xfrm>
            <a:off x="6781800" y="64166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400" b="1" kern="1200">
                <a:solidFill>
                  <a:srgbClr val="091A4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6CAC88C-31F3-4764-B964-B930D18D7C5C}" type="slidenum">
              <a:rPr lang="en-US" smtClean="0"/>
              <a:pPr/>
              <a:t>18</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0" y="533400"/>
            <a:ext cx="6087605" cy="5867400"/>
          </a:xfrm>
          <a:prstGeom prst="rect">
            <a:avLst/>
          </a:prstGeom>
        </p:spPr>
      </p:pic>
      <p:sp>
        <p:nvSpPr>
          <p:cNvPr id="7" name="TextBox 6"/>
          <p:cNvSpPr txBox="1"/>
          <p:nvPr/>
        </p:nvSpPr>
        <p:spPr>
          <a:xfrm>
            <a:off x="228600" y="1447800"/>
            <a:ext cx="2286000" cy="1200329"/>
          </a:xfrm>
          <a:prstGeom prst="rect">
            <a:avLst/>
          </a:prstGeom>
          <a:noFill/>
        </p:spPr>
        <p:txBody>
          <a:bodyPr wrap="square" rtlCol="0">
            <a:spAutoFit/>
          </a:bodyPr>
          <a:lstStyle/>
          <a:p>
            <a:r>
              <a:rPr lang="en-US" dirty="0" smtClean="0">
                <a:solidFill>
                  <a:schemeClr val="bg1"/>
                </a:solidFill>
              </a:rPr>
              <a:t>Links for additional information on the selected chemical is provided.</a:t>
            </a:r>
          </a:p>
        </p:txBody>
      </p:sp>
      <p:sp>
        <p:nvSpPr>
          <p:cNvPr id="2" name="Rectangle 1"/>
          <p:cNvSpPr/>
          <p:nvPr/>
        </p:nvSpPr>
        <p:spPr>
          <a:xfrm>
            <a:off x="7543800" y="2590800"/>
            <a:ext cx="838200" cy="990600"/>
          </a:xfrm>
          <a:prstGeom prst="rect">
            <a:avLst/>
          </a:prstGeom>
          <a:solidFill>
            <a:srgbClr val="FFFF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76935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66CAC88C-31F3-4764-B964-B930D18D7C5C}" type="slidenum">
              <a:rPr lang="en-US" smtClean="0"/>
              <a:t>19</a:t>
            </a:fld>
            <a:endParaRPr lang="en-US" dirty="0"/>
          </a:p>
        </p:txBody>
      </p:sp>
      <p:sp>
        <p:nvSpPr>
          <p:cNvPr id="4" name="Footer Placeholder 1"/>
          <p:cNvSpPr>
            <a:spLocks noGrp="1"/>
          </p:cNvSpPr>
          <p:nvPr>
            <p:ph type="ftr" sz="quarter" idx="10"/>
          </p:nvPr>
        </p:nvSpPr>
        <p:spPr>
          <a:xfrm>
            <a:off x="0" y="6492875"/>
            <a:ext cx="2895600" cy="365125"/>
          </a:xfrm>
        </p:spPr>
        <p:txBody>
          <a:bodyPr/>
          <a:lstStyle/>
          <a:p>
            <a:r>
              <a:rPr lang="en-US" smtClean="0"/>
              <a:t>ARL Science Review, June 21-23, 2016</a:t>
            </a:r>
            <a:endParaRPr lang="en-US" dirty="0"/>
          </a:p>
        </p:txBody>
      </p:sp>
      <p:sp>
        <p:nvSpPr>
          <p:cNvPr id="5" name="Slide Number Placeholder 2"/>
          <p:cNvSpPr txBox="1">
            <a:spLocks/>
          </p:cNvSpPr>
          <p:nvPr/>
        </p:nvSpPr>
        <p:spPr>
          <a:xfrm>
            <a:off x="6781800" y="64166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400" b="1" kern="1200">
                <a:solidFill>
                  <a:srgbClr val="091A4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6CAC88C-31F3-4764-B964-B930D18D7C5C}" type="slidenum">
              <a:rPr lang="en-US" smtClean="0"/>
              <a:pPr/>
              <a:t>19</a:t>
            </a:fld>
            <a:endParaRPr lang="en-US" dirty="0"/>
          </a:p>
        </p:txBody>
      </p:sp>
      <p:sp>
        <p:nvSpPr>
          <p:cNvPr id="6" name="TextBox 5"/>
          <p:cNvSpPr txBox="1"/>
          <p:nvPr/>
        </p:nvSpPr>
        <p:spPr>
          <a:xfrm>
            <a:off x="228600" y="1447800"/>
            <a:ext cx="2286000" cy="1754326"/>
          </a:xfrm>
          <a:prstGeom prst="rect">
            <a:avLst/>
          </a:prstGeom>
          <a:noFill/>
        </p:spPr>
        <p:txBody>
          <a:bodyPr wrap="square" rtlCol="0">
            <a:spAutoFit/>
          </a:bodyPr>
          <a:lstStyle/>
          <a:p>
            <a:r>
              <a:rPr lang="en-US" dirty="0" smtClean="0">
                <a:solidFill>
                  <a:schemeClr val="bg1"/>
                </a:solidFill>
              </a:rPr>
              <a:t>Chemical information for ammonia is provided at the top.</a:t>
            </a:r>
          </a:p>
          <a:p>
            <a:endParaRPr lang="en-US" dirty="0">
              <a:solidFill>
                <a:schemeClr val="bg1"/>
              </a:solidFill>
            </a:endParaRPr>
          </a:p>
          <a:p>
            <a:r>
              <a:rPr lang="en-US" dirty="0" smtClean="0">
                <a:solidFill>
                  <a:schemeClr val="bg1"/>
                </a:solidFill>
              </a:rPr>
              <a:t>Choose the release type: Tank</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0800" y="533400"/>
            <a:ext cx="5410200" cy="5799332"/>
          </a:xfrm>
          <a:prstGeom prst="rect">
            <a:avLst/>
          </a:prstGeom>
        </p:spPr>
      </p:pic>
      <p:sp>
        <p:nvSpPr>
          <p:cNvPr id="8" name="Rectangle 7"/>
          <p:cNvSpPr/>
          <p:nvPr/>
        </p:nvSpPr>
        <p:spPr>
          <a:xfrm>
            <a:off x="2895600" y="3352800"/>
            <a:ext cx="4876800" cy="533400"/>
          </a:xfrm>
          <a:prstGeom prst="rect">
            <a:avLst/>
          </a:prstGeom>
          <a:solidFill>
            <a:srgbClr val="FFFF00">
              <a:alpha val="16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53087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0443" y="76200"/>
            <a:ext cx="8229600" cy="1143000"/>
          </a:xfrm>
        </p:spPr>
        <p:txBody>
          <a:bodyPr>
            <a:normAutofit/>
          </a:bodyPr>
          <a:lstStyle/>
          <a:p>
            <a:r>
              <a:rPr lang="en-US" dirty="0" smtClean="0"/>
              <a:t>Background Information</a:t>
            </a:r>
            <a:endParaRPr lang="en-US" dirty="0"/>
          </a:p>
        </p:txBody>
      </p:sp>
      <p:sp>
        <p:nvSpPr>
          <p:cNvPr id="2" name="Footer Placeholder 1"/>
          <p:cNvSpPr>
            <a:spLocks noGrp="1"/>
          </p:cNvSpPr>
          <p:nvPr>
            <p:ph type="ftr" sz="quarter" idx="10"/>
          </p:nvPr>
        </p:nvSpPr>
        <p:spPr/>
        <p:txBody>
          <a:bodyPr/>
          <a:lstStyle/>
          <a:p>
            <a:r>
              <a:rPr lang="en-US" dirty="0" smtClean="0"/>
              <a:t>ARL Science Review, June 21-23, 2016</a:t>
            </a:r>
            <a:endParaRPr lang="en-US" dirty="0"/>
          </a:p>
        </p:txBody>
      </p:sp>
      <p:sp>
        <p:nvSpPr>
          <p:cNvPr id="3" name="Slide Number Placeholder 2"/>
          <p:cNvSpPr>
            <a:spLocks noGrp="1"/>
          </p:cNvSpPr>
          <p:nvPr>
            <p:ph type="sldNum" sz="quarter" idx="11"/>
          </p:nvPr>
        </p:nvSpPr>
        <p:spPr/>
        <p:txBody>
          <a:bodyPr/>
          <a:lstStyle/>
          <a:p>
            <a:fld id="{66CAC88C-31F3-4764-B964-B930D18D7C5C}" type="slidenum">
              <a:rPr lang="en-US" smtClean="0"/>
              <a:t>2</a:t>
            </a:fld>
            <a:endParaRPr lang="en-US" dirty="0"/>
          </a:p>
        </p:txBody>
      </p:sp>
      <p:sp>
        <p:nvSpPr>
          <p:cNvPr id="7" name="TextBox 6"/>
          <p:cNvSpPr txBox="1"/>
          <p:nvPr/>
        </p:nvSpPr>
        <p:spPr>
          <a:xfrm>
            <a:off x="228600" y="1056362"/>
            <a:ext cx="4953000" cy="5078313"/>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schemeClr val="bg1"/>
                </a:solidFill>
              </a:rPr>
              <a:t>ARL supports the 122 local National Weather Service’s Weather Forecast Offices (WFOs) with HYSPLIT atmospheric dispersion products to assist them with their decision support role in the local community.</a:t>
            </a:r>
          </a:p>
          <a:p>
            <a:pPr marL="285750" indent="-285750">
              <a:buFont typeface="Arial" panose="020B0604020202020204" pitchFamily="34" charset="0"/>
              <a:buChar char="•"/>
            </a:pPr>
            <a:endParaRPr lang="en-US" dirty="0" smtClean="0">
              <a:solidFill>
                <a:schemeClr val="bg1"/>
              </a:solidFill>
            </a:endParaRPr>
          </a:p>
          <a:p>
            <a:pPr marL="285750" indent="-285750">
              <a:buFont typeface="Arial" panose="020B0604020202020204" pitchFamily="34" charset="0"/>
              <a:buChar char="•"/>
            </a:pPr>
            <a:r>
              <a:rPr lang="en-US" dirty="0" smtClean="0">
                <a:solidFill>
                  <a:schemeClr val="bg1"/>
                </a:solidFill>
              </a:rPr>
              <a:t>In 2007, a web-based HYSPLIT system was made available to the WFOs so they could run the model directly without contacting NCEP for a simulation, as done previously.</a:t>
            </a:r>
          </a:p>
          <a:p>
            <a:pPr marL="285750" indent="-285750">
              <a:buFont typeface="Arial" panose="020B0604020202020204" pitchFamily="34" charset="0"/>
              <a:buChar char="•"/>
            </a:pPr>
            <a:endParaRPr lang="en-US" dirty="0" smtClean="0">
              <a:solidFill>
                <a:schemeClr val="bg1"/>
              </a:solidFill>
            </a:endParaRPr>
          </a:p>
          <a:p>
            <a:pPr marL="285750" indent="-285750">
              <a:buFont typeface="Arial" panose="020B0604020202020204" pitchFamily="34" charset="0"/>
              <a:buChar char="•"/>
            </a:pPr>
            <a:r>
              <a:rPr lang="en-US" dirty="0" smtClean="0">
                <a:solidFill>
                  <a:schemeClr val="bg1"/>
                </a:solidFill>
              </a:rPr>
              <a:t>In 2013, an enhanced web </a:t>
            </a:r>
            <a:r>
              <a:rPr lang="en-US" dirty="0">
                <a:solidFill>
                  <a:schemeClr val="bg1"/>
                </a:solidFill>
              </a:rPr>
              <a:t>site was made available that </a:t>
            </a:r>
            <a:r>
              <a:rPr lang="en-US" dirty="0" smtClean="0">
                <a:solidFill>
                  <a:schemeClr val="bg1"/>
                </a:solidFill>
              </a:rPr>
              <a:t>included a more defined chemical source term model (ALOHA) through a cooperative effort with the NOAA National Ocean Service’s Office of Response and Restoration (OR&amp;R), developers of  the CAMEO/ALOHA software suite.</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5000" y="1056362"/>
            <a:ext cx="3276600" cy="2012736"/>
          </a:xfrm>
          <a:prstGeom prst="rect">
            <a:avLst/>
          </a:prstGeom>
        </p:spPr>
      </p:pic>
      <p:sp>
        <p:nvSpPr>
          <p:cNvPr id="9" name="TextBox 8"/>
          <p:cNvSpPr txBox="1"/>
          <p:nvPr/>
        </p:nvSpPr>
        <p:spPr>
          <a:xfrm>
            <a:off x="5600700" y="3069098"/>
            <a:ext cx="3505199" cy="369332"/>
          </a:xfrm>
          <a:prstGeom prst="rect">
            <a:avLst/>
          </a:prstGeom>
          <a:noFill/>
        </p:spPr>
        <p:txBody>
          <a:bodyPr wrap="square" rtlCol="0">
            <a:spAutoFit/>
          </a:bodyPr>
          <a:lstStyle/>
          <a:p>
            <a:r>
              <a:rPr lang="en-US" dirty="0" smtClean="0">
                <a:solidFill>
                  <a:schemeClr val="bg1"/>
                </a:solidFill>
              </a:rPr>
              <a:t>122 NWS Weather Forecast Offices</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6931" y="3595518"/>
            <a:ext cx="3324669" cy="2493502"/>
          </a:xfrm>
          <a:prstGeom prst="rect">
            <a:avLst/>
          </a:prstGeom>
        </p:spPr>
      </p:pic>
    </p:spTree>
    <p:extLst>
      <p:ext uri="{BB962C8B-B14F-4D97-AF65-F5344CB8AC3E}">
        <p14:creationId xmlns:p14="http://schemas.microsoft.com/office/powerpoint/2010/main" val="1811089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66CAC88C-31F3-4764-B964-B930D18D7C5C}" type="slidenum">
              <a:rPr lang="en-US" smtClean="0"/>
              <a:t>20</a:t>
            </a:fld>
            <a:endParaRPr lang="en-US" dirty="0"/>
          </a:p>
        </p:txBody>
      </p:sp>
      <p:sp>
        <p:nvSpPr>
          <p:cNvPr id="4" name="Footer Placeholder 1"/>
          <p:cNvSpPr>
            <a:spLocks noGrp="1"/>
          </p:cNvSpPr>
          <p:nvPr>
            <p:ph type="ftr" sz="quarter" idx="10"/>
          </p:nvPr>
        </p:nvSpPr>
        <p:spPr>
          <a:xfrm>
            <a:off x="0" y="6492875"/>
            <a:ext cx="2895600" cy="365125"/>
          </a:xfrm>
        </p:spPr>
        <p:txBody>
          <a:bodyPr/>
          <a:lstStyle/>
          <a:p>
            <a:r>
              <a:rPr lang="en-US" smtClean="0"/>
              <a:t>ARL Science Review, June 21-23, 2016</a:t>
            </a:r>
            <a:endParaRPr lang="en-US" dirty="0"/>
          </a:p>
        </p:txBody>
      </p:sp>
      <p:sp>
        <p:nvSpPr>
          <p:cNvPr id="5" name="Slide Number Placeholder 2"/>
          <p:cNvSpPr txBox="1">
            <a:spLocks/>
          </p:cNvSpPr>
          <p:nvPr/>
        </p:nvSpPr>
        <p:spPr>
          <a:xfrm>
            <a:off x="6781800" y="64166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400" b="1" kern="1200">
                <a:solidFill>
                  <a:srgbClr val="091A4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6CAC88C-31F3-4764-B964-B930D18D7C5C}" type="slidenum">
              <a:rPr lang="en-US" smtClean="0"/>
              <a:pPr/>
              <a:t>20</a:t>
            </a:fld>
            <a:endParaRPr lang="en-US" dirty="0"/>
          </a:p>
        </p:txBody>
      </p:sp>
      <p:sp>
        <p:nvSpPr>
          <p:cNvPr id="7" name="TextBox 6"/>
          <p:cNvSpPr txBox="1"/>
          <p:nvPr/>
        </p:nvSpPr>
        <p:spPr>
          <a:xfrm>
            <a:off x="228600" y="1447800"/>
            <a:ext cx="2438400" cy="646331"/>
          </a:xfrm>
          <a:prstGeom prst="rect">
            <a:avLst/>
          </a:prstGeom>
          <a:noFill/>
        </p:spPr>
        <p:txBody>
          <a:bodyPr wrap="square" rtlCol="0">
            <a:spAutoFit/>
          </a:bodyPr>
          <a:lstStyle/>
          <a:p>
            <a:r>
              <a:rPr lang="en-US" dirty="0" smtClean="0">
                <a:solidFill>
                  <a:schemeClr val="bg1"/>
                </a:solidFill>
              </a:rPr>
              <a:t>Choose the type of tank: horizontal cylinder</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9400" y="609600"/>
            <a:ext cx="5486400" cy="5761680"/>
          </a:xfrm>
          <a:prstGeom prst="rect">
            <a:avLst/>
          </a:prstGeom>
        </p:spPr>
      </p:pic>
    </p:spTree>
    <p:extLst>
      <p:ext uri="{BB962C8B-B14F-4D97-AF65-F5344CB8AC3E}">
        <p14:creationId xmlns:p14="http://schemas.microsoft.com/office/powerpoint/2010/main" val="34825543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66CAC88C-31F3-4764-B964-B930D18D7C5C}" type="slidenum">
              <a:rPr lang="en-US" smtClean="0"/>
              <a:t>21</a:t>
            </a:fld>
            <a:endParaRPr lang="en-US" dirty="0"/>
          </a:p>
        </p:txBody>
      </p:sp>
      <p:sp>
        <p:nvSpPr>
          <p:cNvPr id="4" name="Footer Placeholder 1"/>
          <p:cNvSpPr>
            <a:spLocks noGrp="1"/>
          </p:cNvSpPr>
          <p:nvPr>
            <p:ph type="ftr" sz="quarter" idx="10"/>
          </p:nvPr>
        </p:nvSpPr>
        <p:spPr>
          <a:xfrm>
            <a:off x="0" y="6492875"/>
            <a:ext cx="2895600" cy="365125"/>
          </a:xfrm>
        </p:spPr>
        <p:txBody>
          <a:bodyPr/>
          <a:lstStyle/>
          <a:p>
            <a:r>
              <a:rPr lang="en-US" smtClean="0"/>
              <a:t>ARL Science Review, June 21-23, 2016</a:t>
            </a:r>
            <a:endParaRPr lang="en-US" dirty="0"/>
          </a:p>
        </p:txBody>
      </p:sp>
      <p:sp>
        <p:nvSpPr>
          <p:cNvPr id="5" name="Slide Number Placeholder 2"/>
          <p:cNvSpPr txBox="1">
            <a:spLocks/>
          </p:cNvSpPr>
          <p:nvPr/>
        </p:nvSpPr>
        <p:spPr>
          <a:xfrm>
            <a:off x="6781800" y="64166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400" b="1" kern="1200">
                <a:solidFill>
                  <a:srgbClr val="091A4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6CAC88C-31F3-4764-B964-B930D18D7C5C}" type="slidenum">
              <a:rPr lang="en-US" smtClean="0"/>
              <a:pPr/>
              <a:t>21</a:t>
            </a:fld>
            <a:endParaRPr lang="en-US" dirty="0"/>
          </a:p>
        </p:txBody>
      </p:sp>
      <p:sp>
        <p:nvSpPr>
          <p:cNvPr id="7" name="TextBox 6"/>
          <p:cNvSpPr txBox="1"/>
          <p:nvPr/>
        </p:nvSpPr>
        <p:spPr>
          <a:xfrm>
            <a:off x="228600" y="1447800"/>
            <a:ext cx="2286000" cy="3416320"/>
          </a:xfrm>
          <a:prstGeom prst="rect">
            <a:avLst/>
          </a:prstGeom>
          <a:noFill/>
        </p:spPr>
        <p:txBody>
          <a:bodyPr wrap="square" rtlCol="0">
            <a:spAutoFit/>
          </a:bodyPr>
          <a:lstStyle/>
          <a:p>
            <a:r>
              <a:rPr lang="en-US" dirty="0" smtClean="0">
                <a:solidFill>
                  <a:schemeClr val="bg1"/>
                </a:solidFill>
              </a:rPr>
              <a:t>Enter any two values to define the size/volume of the tank.</a:t>
            </a:r>
          </a:p>
          <a:p>
            <a:endParaRPr lang="en-US" dirty="0">
              <a:solidFill>
                <a:schemeClr val="bg1"/>
              </a:solidFill>
            </a:endParaRPr>
          </a:p>
          <a:p>
            <a:r>
              <a:rPr lang="en-US" dirty="0" smtClean="0">
                <a:solidFill>
                  <a:schemeClr val="bg1"/>
                </a:solidFill>
              </a:rPr>
              <a:t>Provide the chemical storage temperature if known and different from the ambient air temperature as obtained from the meteorological data.</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0" y="609600"/>
            <a:ext cx="5867400" cy="5798452"/>
          </a:xfrm>
          <a:prstGeom prst="rect">
            <a:avLst/>
          </a:prstGeom>
        </p:spPr>
      </p:pic>
    </p:spTree>
    <p:extLst>
      <p:ext uri="{BB962C8B-B14F-4D97-AF65-F5344CB8AC3E}">
        <p14:creationId xmlns:p14="http://schemas.microsoft.com/office/powerpoint/2010/main" val="13310918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66CAC88C-31F3-4764-B964-B930D18D7C5C}" type="slidenum">
              <a:rPr lang="en-US" smtClean="0"/>
              <a:t>22</a:t>
            </a:fld>
            <a:endParaRPr lang="en-US" dirty="0"/>
          </a:p>
        </p:txBody>
      </p:sp>
      <p:sp>
        <p:nvSpPr>
          <p:cNvPr id="4" name="Footer Placeholder 1"/>
          <p:cNvSpPr>
            <a:spLocks noGrp="1"/>
          </p:cNvSpPr>
          <p:nvPr>
            <p:ph type="ftr" sz="quarter" idx="10"/>
          </p:nvPr>
        </p:nvSpPr>
        <p:spPr>
          <a:xfrm>
            <a:off x="0" y="6492875"/>
            <a:ext cx="2895600" cy="365125"/>
          </a:xfrm>
        </p:spPr>
        <p:txBody>
          <a:bodyPr/>
          <a:lstStyle/>
          <a:p>
            <a:r>
              <a:rPr lang="en-US" smtClean="0"/>
              <a:t>ARL Science Review, June 21-23, 2016</a:t>
            </a:r>
            <a:endParaRPr lang="en-US" dirty="0"/>
          </a:p>
        </p:txBody>
      </p:sp>
      <p:sp>
        <p:nvSpPr>
          <p:cNvPr id="5" name="Slide Number Placeholder 2"/>
          <p:cNvSpPr txBox="1">
            <a:spLocks/>
          </p:cNvSpPr>
          <p:nvPr/>
        </p:nvSpPr>
        <p:spPr>
          <a:xfrm>
            <a:off x="6781800" y="64166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400" b="1" kern="1200">
                <a:solidFill>
                  <a:srgbClr val="091A4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6CAC88C-31F3-4764-B964-B930D18D7C5C}" type="slidenum">
              <a:rPr lang="en-US" smtClean="0"/>
              <a:pPr/>
              <a:t>22</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1295400"/>
            <a:ext cx="6904756" cy="4558093"/>
          </a:xfrm>
          <a:prstGeom prst="rect">
            <a:avLst/>
          </a:prstGeom>
        </p:spPr>
      </p:pic>
      <p:sp>
        <p:nvSpPr>
          <p:cNvPr id="7" name="TextBox 6"/>
          <p:cNvSpPr txBox="1"/>
          <p:nvPr/>
        </p:nvSpPr>
        <p:spPr>
          <a:xfrm>
            <a:off x="228600" y="1447800"/>
            <a:ext cx="1676400" cy="1477328"/>
          </a:xfrm>
          <a:prstGeom prst="rect">
            <a:avLst/>
          </a:prstGeom>
          <a:noFill/>
        </p:spPr>
        <p:txBody>
          <a:bodyPr wrap="square" rtlCol="0">
            <a:spAutoFit/>
          </a:bodyPr>
          <a:lstStyle/>
          <a:p>
            <a:r>
              <a:rPr lang="en-US" dirty="0" smtClean="0">
                <a:solidFill>
                  <a:schemeClr val="bg1"/>
                </a:solidFill>
              </a:rPr>
              <a:t>Define the mass of the chemical in the tank: liquid level in tank</a:t>
            </a:r>
          </a:p>
        </p:txBody>
      </p:sp>
    </p:spTree>
    <p:extLst>
      <p:ext uri="{BB962C8B-B14F-4D97-AF65-F5344CB8AC3E}">
        <p14:creationId xmlns:p14="http://schemas.microsoft.com/office/powerpoint/2010/main" val="21000149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66CAC88C-31F3-4764-B964-B930D18D7C5C}" type="slidenum">
              <a:rPr lang="en-US" smtClean="0"/>
              <a:t>23</a:t>
            </a:fld>
            <a:endParaRPr lang="en-US" dirty="0"/>
          </a:p>
        </p:txBody>
      </p:sp>
      <p:sp>
        <p:nvSpPr>
          <p:cNvPr id="4" name="Footer Placeholder 1"/>
          <p:cNvSpPr>
            <a:spLocks noGrp="1"/>
          </p:cNvSpPr>
          <p:nvPr>
            <p:ph type="ftr" sz="quarter" idx="10"/>
          </p:nvPr>
        </p:nvSpPr>
        <p:spPr>
          <a:xfrm>
            <a:off x="0" y="6492875"/>
            <a:ext cx="2895600" cy="365125"/>
          </a:xfrm>
        </p:spPr>
        <p:txBody>
          <a:bodyPr/>
          <a:lstStyle/>
          <a:p>
            <a:r>
              <a:rPr lang="en-US" smtClean="0"/>
              <a:t>ARL Science Review, June 21-23, 2016</a:t>
            </a:r>
            <a:endParaRPr lang="en-US" dirty="0"/>
          </a:p>
        </p:txBody>
      </p:sp>
      <p:sp>
        <p:nvSpPr>
          <p:cNvPr id="5" name="Slide Number Placeholder 2"/>
          <p:cNvSpPr txBox="1">
            <a:spLocks/>
          </p:cNvSpPr>
          <p:nvPr/>
        </p:nvSpPr>
        <p:spPr>
          <a:xfrm>
            <a:off x="6781800" y="64166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400" b="1" kern="1200">
                <a:solidFill>
                  <a:srgbClr val="091A4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6CAC88C-31F3-4764-B964-B930D18D7C5C}" type="slidenum">
              <a:rPr lang="en-US" smtClean="0"/>
              <a:pPr/>
              <a:t>23</a:t>
            </a:fld>
            <a:endParaRPr lang="en-US" dirty="0"/>
          </a:p>
        </p:txBody>
      </p:sp>
      <p:sp>
        <p:nvSpPr>
          <p:cNvPr id="7" name="TextBox 6"/>
          <p:cNvSpPr txBox="1"/>
          <p:nvPr/>
        </p:nvSpPr>
        <p:spPr>
          <a:xfrm>
            <a:off x="228600" y="1447800"/>
            <a:ext cx="1676400" cy="646331"/>
          </a:xfrm>
          <a:prstGeom prst="rect">
            <a:avLst/>
          </a:prstGeom>
          <a:noFill/>
        </p:spPr>
        <p:txBody>
          <a:bodyPr wrap="square" rtlCol="0">
            <a:spAutoFit/>
          </a:bodyPr>
          <a:lstStyle/>
          <a:p>
            <a:r>
              <a:rPr lang="en-US" dirty="0" smtClean="0">
                <a:solidFill>
                  <a:schemeClr val="bg1"/>
                </a:solidFill>
              </a:rPr>
              <a:t>Liquid level in tank: 85 % full</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0168" y="914400"/>
            <a:ext cx="6825232" cy="4611213"/>
          </a:xfrm>
          <a:prstGeom prst="rect">
            <a:avLst/>
          </a:prstGeom>
        </p:spPr>
      </p:pic>
    </p:spTree>
    <p:extLst>
      <p:ext uri="{BB962C8B-B14F-4D97-AF65-F5344CB8AC3E}">
        <p14:creationId xmlns:p14="http://schemas.microsoft.com/office/powerpoint/2010/main" val="1463122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66CAC88C-31F3-4764-B964-B930D18D7C5C}" type="slidenum">
              <a:rPr lang="en-US" smtClean="0"/>
              <a:t>24</a:t>
            </a:fld>
            <a:endParaRPr lang="en-US" dirty="0"/>
          </a:p>
        </p:txBody>
      </p:sp>
      <p:sp>
        <p:nvSpPr>
          <p:cNvPr id="4" name="Footer Placeholder 1"/>
          <p:cNvSpPr>
            <a:spLocks noGrp="1"/>
          </p:cNvSpPr>
          <p:nvPr>
            <p:ph type="ftr" sz="quarter" idx="10"/>
          </p:nvPr>
        </p:nvSpPr>
        <p:spPr>
          <a:xfrm>
            <a:off x="0" y="6492875"/>
            <a:ext cx="2895600" cy="365125"/>
          </a:xfrm>
        </p:spPr>
        <p:txBody>
          <a:bodyPr/>
          <a:lstStyle/>
          <a:p>
            <a:r>
              <a:rPr lang="en-US" smtClean="0"/>
              <a:t>ARL Science Review, June 21-23, 2016</a:t>
            </a:r>
            <a:endParaRPr lang="en-US" dirty="0"/>
          </a:p>
        </p:txBody>
      </p:sp>
      <p:sp>
        <p:nvSpPr>
          <p:cNvPr id="5" name="Slide Number Placeholder 2"/>
          <p:cNvSpPr txBox="1">
            <a:spLocks/>
          </p:cNvSpPr>
          <p:nvPr/>
        </p:nvSpPr>
        <p:spPr>
          <a:xfrm>
            <a:off x="6781800" y="64166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400" b="1" kern="1200">
                <a:solidFill>
                  <a:srgbClr val="091A4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6CAC88C-31F3-4764-B964-B930D18D7C5C}" type="slidenum">
              <a:rPr lang="en-US" smtClean="0"/>
              <a:pPr/>
              <a:t>24</a:t>
            </a:fld>
            <a:endParaRPr lang="en-US" dirty="0"/>
          </a:p>
        </p:txBody>
      </p:sp>
      <p:sp>
        <p:nvSpPr>
          <p:cNvPr id="7" name="TextBox 6"/>
          <p:cNvSpPr txBox="1"/>
          <p:nvPr/>
        </p:nvSpPr>
        <p:spPr>
          <a:xfrm>
            <a:off x="194552" y="1524000"/>
            <a:ext cx="2167647" cy="923330"/>
          </a:xfrm>
          <a:prstGeom prst="rect">
            <a:avLst/>
          </a:prstGeom>
          <a:noFill/>
        </p:spPr>
        <p:txBody>
          <a:bodyPr wrap="square" rtlCol="0">
            <a:spAutoFit/>
          </a:bodyPr>
          <a:lstStyle/>
          <a:p>
            <a:r>
              <a:rPr lang="en-US" dirty="0" smtClean="0">
                <a:solidFill>
                  <a:schemeClr val="bg1"/>
                </a:solidFill>
              </a:rPr>
              <a:t>Define the shape of the opening in the tank: rectangular</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4600" y="609600"/>
            <a:ext cx="5334000" cy="5728880"/>
          </a:xfrm>
          <a:prstGeom prst="rect">
            <a:avLst/>
          </a:prstGeom>
        </p:spPr>
      </p:pic>
    </p:spTree>
    <p:extLst>
      <p:ext uri="{BB962C8B-B14F-4D97-AF65-F5344CB8AC3E}">
        <p14:creationId xmlns:p14="http://schemas.microsoft.com/office/powerpoint/2010/main" val="957830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66CAC88C-31F3-4764-B964-B930D18D7C5C}" type="slidenum">
              <a:rPr lang="en-US" smtClean="0"/>
              <a:t>25</a:t>
            </a:fld>
            <a:endParaRPr lang="en-US" dirty="0"/>
          </a:p>
        </p:txBody>
      </p:sp>
      <p:sp>
        <p:nvSpPr>
          <p:cNvPr id="4" name="Footer Placeholder 1"/>
          <p:cNvSpPr>
            <a:spLocks noGrp="1"/>
          </p:cNvSpPr>
          <p:nvPr>
            <p:ph type="ftr" sz="quarter" idx="10"/>
          </p:nvPr>
        </p:nvSpPr>
        <p:spPr>
          <a:xfrm>
            <a:off x="0" y="6492875"/>
            <a:ext cx="2895600" cy="365125"/>
          </a:xfrm>
        </p:spPr>
        <p:txBody>
          <a:bodyPr/>
          <a:lstStyle/>
          <a:p>
            <a:r>
              <a:rPr lang="en-US" smtClean="0"/>
              <a:t>ARL Science Review, June 21-23, 2016</a:t>
            </a:r>
            <a:endParaRPr lang="en-US" dirty="0"/>
          </a:p>
        </p:txBody>
      </p:sp>
      <p:sp>
        <p:nvSpPr>
          <p:cNvPr id="5" name="Slide Number Placeholder 2"/>
          <p:cNvSpPr txBox="1">
            <a:spLocks/>
          </p:cNvSpPr>
          <p:nvPr/>
        </p:nvSpPr>
        <p:spPr>
          <a:xfrm>
            <a:off x="6781800" y="64166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400" b="1" kern="1200">
                <a:solidFill>
                  <a:srgbClr val="091A4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6CAC88C-31F3-4764-B964-B930D18D7C5C}" type="slidenum">
              <a:rPr lang="en-US" smtClean="0"/>
              <a:pPr/>
              <a:t>25</a:t>
            </a:fld>
            <a:endParaRPr lang="en-US" dirty="0"/>
          </a:p>
        </p:txBody>
      </p:sp>
      <p:sp>
        <p:nvSpPr>
          <p:cNvPr id="6" name="TextBox 5"/>
          <p:cNvSpPr txBox="1"/>
          <p:nvPr/>
        </p:nvSpPr>
        <p:spPr>
          <a:xfrm>
            <a:off x="194552" y="1524000"/>
            <a:ext cx="2167647" cy="923330"/>
          </a:xfrm>
          <a:prstGeom prst="rect">
            <a:avLst/>
          </a:prstGeom>
          <a:noFill/>
        </p:spPr>
        <p:txBody>
          <a:bodyPr wrap="square" rtlCol="0">
            <a:spAutoFit/>
          </a:bodyPr>
          <a:lstStyle/>
          <a:p>
            <a:r>
              <a:rPr lang="en-US" dirty="0" smtClean="0">
                <a:solidFill>
                  <a:schemeClr val="bg1"/>
                </a:solidFill>
              </a:rPr>
              <a:t>Define the size of the opening in the tank: 2 foot by 1 inch hole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4126" y="609599"/>
            <a:ext cx="5767873" cy="5767873"/>
          </a:xfrm>
          <a:prstGeom prst="rect">
            <a:avLst/>
          </a:prstGeom>
        </p:spPr>
      </p:pic>
    </p:spTree>
    <p:extLst>
      <p:ext uri="{BB962C8B-B14F-4D97-AF65-F5344CB8AC3E}">
        <p14:creationId xmlns:p14="http://schemas.microsoft.com/office/powerpoint/2010/main" val="24452577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66CAC88C-31F3-4764-B964-B930D18D7C5C}" type="slidenum">
              <a:rPr lang="en-US" smtClean="0"/>
              <a:t>26</a:t>
            </a:fld>
            <a:endParaRPr lang="en-US" dirty="0"/>
          </a:p>
        </p:txBody>
      </p:sp>
      <p:sp>
        <p:nvSpPr>
          <p:cNvPr id="4" name="Footer Placeholder 1"/>
          <p:cNvSpPr>
            <a:spLocks noGrp="1"/>
          </p:cNvSpPr>
          <p:nvPr>
            <p:ph type="ftr" sz="quarter" idx="10"/>
          </p:nvPr>
        </p:nvSpPr>
        <p:spPr>
          <a:xfrm>
            <a:off x="0" y="6492875"/>
            <a:ext cx="2895600" cy="365125"/>
          </a:xfrm>
        </p:spPr>
        <p:txBody>
          <a:bodyPr/>
          <a:lstStyle/>
          <a:p>
            <a:r>
              <a:rPr lang="en-US" smtClean="0"/>
              <a:t>ARL Science Review, June 21-23, 2016</a:t>
            </a:r>
            <a:endParaRPr lang="en-US" dirty="0"/>
          </a:p>
        </p:txBody>
      </p:sp>
      <p:sp>
        <p:nvSpPr>
          <p:cNvPr id="5" name="Slide Number Placeholder 2"/>
          <p:cNvSpPr txBox="1">
            <a:spLocks/>
          </p:cNvSpPr>
          <p:nvPr/>
        </p:nvSpPr>
        <p:spPr>
          <a:xfrm>
            <a:off x="6781800" y="64166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400" b="1" kern="1200">
                <a:solidFill>
                  <a:srgbClr val="091A4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6CAC88C-31F3-4764-B964-B930D18D7C5C}" type="slidenum">
              <a:rPr lang="en-US" smtClean="0"/>
              <a:pPr/>
              <a:t>26</a:t>
            </a:fld>
            <a:endParaRPr lang="en-US" dirty="0"/>
          </a:p>
        </p:txBody>
      </p:sp>
      <p:sp>
        <p:nvSpPr>
          <p:cNvPr id="7" name="TextBox 6"/>
          <p:cNvSpPr txBox="1"/>
          <p:nvPr/>
        </p:nvSpPr>
        <p:spPr>
          <a:xfrm>
            <a:off x="194552" y="1524000"/>
            <a:ext cx="2167647" cy="1200329"/>
          </a:xfrm>
          <a:prstGeom prst="rect">
            <a:avLst/>
          </a:prstGeom>
          <a:noFill/>
        </p:spPr>
        <p:txBody>
          <a:bodyPr wrap="square" rtlCol="0">
            <a:spAutoFit/>
          </a:bodyPr>
          <a:lstStyle/>
          <a:p>
            <a:r>
              <a:rPr lang="en-US" dirty="0" smtClean="0">
                <a:solidFill>
                  <a:schemeClr val="bg1"/>
                </a:solidFill>
              </a:rPr>
              <a:t>Define the height of the leak: 1foot above the bottom of the tank</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4600" y="609600"/>
            <a:ext cx="5715000" cy="5721739"/>
          </a:xfrm>
          <a:prstGeom prst="rect">
            <a:avLst/>
          </a:prstGeom>
        </p:spPr>
      </p:pic>
    </p:spTree>
    <p:extLst>
      <p:ext uri="{BB962C8B-B14F-4D97-AF65-F5344CB8AC3E}">
        <p14:creationId xmlns:p14="http://schemas.microsoft.com/office/powerpoint/2010/main" val="34120584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66CAC88C-31F3-4764-B964-B930D18D7C5C}" type="slidenum">
              <a:rPr lang="en-US" smtClean="0"/>
              <a:t>27</a:t>
            </a:fld>
            <a:endParaRPr lang="en-US" dirty="0"/>
          </a:p>
        </p:txBody>
      </p:sp>
      <p:sp>
        <p:nvSpPr>
          <p:cNvPr id="4" name="Footer Placeholder 1"/>
          <p:cNvSpPr>
            <a:spLocks noGrp="1"/>
          </p:cNvSpPr>
          <p:nvPr>
            <p:ph type="ftr" sz="quarter" idx="10"/>
          </p:nvPr>
        </p:nvSpPr>
        <p:spPr>
          <a:xfrm>
            <a:off x="0" y="6492875"/>
            <a:ext cx="2895600" cy="365125"/>
          </a:xfrm>
        </p:spPr>
        <p:txBody>
          <a:bodyPr/>
          <a:lstStyle/>
          <a:p>
            <a:r>
              <a:rPr lang="en-US" smtClean="0"/>
              <a:t>ARL Science Review, June 21-23, 2016</a:t>
            </a:r>
            <a:endParaRPr lang="en-US" dirty="0"/>
          </a:p>
        </p:txBody>
      </p:sp>
      <p:sp>
        <p:nvSpPr>
          <p:cNvPr id="5" name="Slide Number Placeholder 2"/>
          <p:cNvSpPr txBox="1">
            <a:spLocks/>
          </p:cNvSpPr>
          <p:nvPr/>
        </p:nvSpPr>
        <p:spPr>
          <a:xfrm>
            <a:off x="6781800" y="64166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400" b="1" kern="1200">
                <a:solidFill>
                  <a:srgbClr val="091A4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6CAC88C-31F3-4764-B964-B930D18D7C5C}" type="slidenum">
              <a:rPr lang="en-US" smtClean="0"/>
              <a:pPr/>
              <a:t>27</a:t>
            </a:fld>
            <a:endParaRPr lang="en-US" dirty="0"/>
          </a:p>
        </p:txBody>
      </p:sp>
      <p:sp>
        <p:nvSpPr>
          <p:cNvPr id="7" name="TextBox 6"/>
          <p:cNvSpPr txBox="1"/>
          <p:nvPr/>
        </p:nvSpPr>
        <p:spPr>
          <a:xfrm>
            <a:off x="194552" y="1524000"/>
            <a:ext cx="2167647" cy="646331"/>
          </a:xfrm>
          <a:prstGeom prst="rect">
            <a:avLst/>
          </a:prstGeom>
          <a:noFill/>
        </p:spPr>
        <p:txBody>
          <a:bodyPr wrap="square" rtlCol="0">
            <a:spAutoFit/>
          </a:bodyPr>
          <a:lstStyle/>
          <a:p>
            <a:r>
              <a:rPr lang="en-US" dirty="0" smtClean="0">
                <a:solidFill>
                  <a:schemeClr val="bg1"/>
                </a:solidFill>
              </a:rPr>
              <a:t>Summary of ALOHA source strength</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0" y="503852"/>
            <a:ext cx="5501952" cy="5952931"/>
          </a:xfrm>
          <a:prstGeom prst="rect">
            <a:avLst/>
          </a:prstGeom>
        </p:spPr>
      </p:pic>
    </p:spTree>
    <p:extLst>
      <p:ext uri="{BB962C8B-B14F-4D97-AF65-F5344CB8AC3E}">
        <p14:creationId xmlns:p14="http://schemas.microsoft.com/office/powerpoint/2010/main" val="33016739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66CAC88C-31F3-4764-B964-B930D18D7C5C}" type="slidenum">
              <a:rPr lang="en-US" smtClean="0"/>
              <a:t>28</a:t>
            </a:fld>
            <a:endParaRPr lang="en-US" dirty="0"/>
          </a:p>
        </p:txBody>
      </p:sp>
      <p:sp>
        <p:nvSpPr>
          <p:cNvPr id="4" name="Footer Placeholder 1"/>
          <p:cNvSpPr>
            <a:spLocks noGrp="1"/>
          </p:cNvSpPr>
          <p:nvPr>
            <p:ph type="ftr" sz="quarter" idx="10"/>
          </p:nvPr>
        </p:nvSpPr>
        <p:spPr>
          <a:xfrm>
            <a:off x="0" y="6492875"/>
            <a:ext cx="2895600" cy="365125"/>
          </a:xfrm>
        </p:spPr>
        <p:txBody>
          <a:bodyPr/>
          <a:lstStyle/>
          <a:p>
            <a:r>
              <a:rPr lang="en-US" smtClean="0"/>
              <a:t>ARL Science Review, June 21-23, 2016</a:t>
            </a:r>
            <a:endParaRPr lang="en-US" dirty="0"/>
          </a:p>
        </p:txBody>
      </p:sp>
      <p:sp>
        <p:nvSpPr>
          <p:cNvPr id="5" name="Slide Number Placeholder 2"/>
          <p:cNvSpPr txBox="1">
            <a:spLocks/>
          </p:cNvSpPr>
          <p:nvPr/>
        </p:nvSpPr>
        <p:spPr>
          <a:xfrm>
            <a:off x="6781800" y="64166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400" b="1" kern="1200">
                <a:solidFill>
                  <a:srgbClr val="091A4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6CAC88C-31F3-4764-B964-B930D18D7C5C}" type="slidenum">
              <a:rPr lang="en-US" smtClean="0"/>
              <a:pPr/>
              <a:t>28</a:t>
            </a:fld>
            <a:endParaRPr lang="en-US" dirty="0"/>
          </a:p>
        </p:txBody>
      </p:sp>
      <p:sp>
        <p:nvSpPr>
          <p:cNvPr id="7" name="TextBox 6"/>
          <p:cNvSpPr txBox="1"/>
          <p:nvPr/>
        </p:nvSpPr>
        <p:spPr>
          <a:xfrm>
            <a:off x="194552" y="1524000"/>
            <a:ext cx="2167647" cy="646331"/>
          </a:xfrm>
          <a:prstGeom prst="rect">
            <a:avLst/>
          </a:prstGeom>
          <a:noFill/>
        </p:spPr>
        <p:txBody>
          <a:bodyPr wrap="square" rtlCol="0">
            <a:spAutoFit/>
          </a:bodyPr>
          <a:lstStyle/>
          <a:p>
            <a:r>
              <a:rPr lang="en-US" dirty="0" smtClean="0">
                <a:solidFill>
                  <a:schemeClr val="bg1"/>
                </a:solidFill>
              </a:rPr>
              <a:t>Set duration of HYSPLIT run: 1 hour</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4600" y="567639"/>
            <a:ext cx="5481490" cy="5849035"/>
          </a:xfrm>
          <a:prstGeom prst="rect">
            <a:avLst/>
          </a:prstGeom>
        </p:spPr>
      </p:pic>
    </p:spTree>
    <p:extLst>
      <p:ext uri="{BB962C8B-B14F-4D97-AF65-F5344CB8AC3E}">
        <p14:creationId xmlns:p14="http://schemas.microsoft.com/office/powerpoint/2010/main" val="40075266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66CAC88C-31F3-4764-B964-B930D18D7C5C}" type="slidenum">
              <a:rPr lang="en-US" smtClean="0"/>
              <a:t>29</a:t>
            </a:fld>
            <a:endParaRPr lang="en-US" dirty="0"/>
          </a:p>
        </p:txBody>
      </p:sp>
      <p:sp>
        <p:nvSpPr>
          <p:cNvPr id="4" name="Footer Placeholder 1"/>
          <p:cNvSpPr>
            <a:spLocks noGrp="1"/>
          </p:cNvSpPr>
          <p:nvPr>
            <p:ph type="ftr" sz="quarter" idx="10"/>
          </p:nvPr>
        </p:nvSpPr>
        <p:spPr>
          <a:xfrm>
            <a:off x="0" y="6492875"/>
            <a:ext cx="2895600" cy="365125"/>
          </a:xfrm>
        </p:spPr>
        <p:txBody>
          <a:bodyPr/>
          <a:lstStyle/>
          <a:p>
            <a:r>
              <a:rPr lang="en-US" smtClean="0"/>
              <a:t>ARL Science Review, June 21-23, 2016</a:t>
            </a:r>
            <a:endParaRPr lang="en-US" dirty="0"/>
          </a:p>
        </p:txBody>
      </p:sp>
      <p:sp>
        <p:nvSpPr>
          <p:cNvPr id="5" name="Slide Number Placeholder 2"/>
          <p:cNvSpPr txBox="1">
            <a:spLocks/>
          </p:cNvSpPr>
          <p:nvPr/>
        </p:nvSpPr>
        <p:spPr>
          <a:xfrm>
            <a:off x="6781800" y="64166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400" b="1" kern="1200">
                <a:solidFill>
                  <a:srgbClr val="091A4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6CAC88C-31F3-4764-B964-B930D18D7C5C}" type="slidenum">
              <a:rPr lang="en-US" smtClean="0"/>
              <a:pPr/>
              <a:t>29</a:t>
            </a:fld>
            <a:endParaRPr lang="en-US" dirty="0"/>
          </a:p>
        </p:txBody>
      </p:sp>
      <p:sp>
        <p:nvSpPr>
          <p:cNvPr id="7" name="TextBox 6"/>
          <p:cNvSpPr txBox="1"/>
          <p:nvPr/>
        </p:nvSpPr>
        <p:spPr>
          <a:xfrm>
            <a:off x="194552" y="1524000"/>
            <a:ext cx="2167647" cy="369332"/>
          </a:xfrm>
          <a:prstGeom prst="rect">
            <a:avLst/>
          </a:prstGeom>
          <a:noFill/>
        </p:spPr>
        <p:txBody>
          <a:bodyPr wrap="square" rtlCol="0">
            <a:spAutoFit/>
          </a:bodyPr>
          <a:lstStyle/>
          <a:p>
            <a:r>
              <a:rPr lang="en-US" dirty="0" smtClean="0">
                <a:solidFill>
                  <a:schemeClr val="bg1"/>
                </a:solidFill>
              </a:rPr>
              <a:t>Model running</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1313" y="621741"/>
            <a:ext cx="5891174" cy="5794934"/>
          </a:xfrm>
          <a:prstGeom prst="rect">
            <a:avLst/>
          </a:prstGeom>
        </p:spPr>
      </p:pic>
    </p:spTree>
    <p:extLst>
      <p:ext uri="{BB962C8B-B14F-4D97-AF65-F5344CB8AC3E}">
        <p14:creationId xmlns:p14="http://schemas.microsoft.com/office/powerpoint/2010/main" val="13757666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smtClean="0"/>
              <a:t>ARL Science Review, June 21-23, 2016</a:t>
            </a:r>
            <a:endParaRPr lang="en-US" dirty="0"/>
          </a:p>
        </p:txBody>
      </p:sp>
      <p:sp>
        <p:nvSpPr>
          <p:cNvPr id="3" name="Slide Number Placeholder 2"/>
          <p:cNvSpPr>
            <a:spLocks noGrp="1"/>
          </p:cNvSpPr>
          <p:nvPr>
            <p:ph type="sldNum" sz="quarter" idx="11"/>
          </p:nvPr>
        </p:nvSpPr>
        <p:spPr/>
        <p:txBody>
          <a:bodyPr/>
          <a:lstStyle/>
          <a:p>
            <a:fld id="{66CAC88C-31F3-4764-B964-B930D18D7C5C}" type="slidenum">
              <a:rPr lang="en-US" smtClean="0"/>
              <a:t>3</a:t>
            </a:fld>
            <a:endParaRPr lang="en-US" dirty="0"/>
          </a:p>
        </p:txBody>
      </p:sp>
      <p:sp>
        <p:nvSpPr>
          <p:cNvPr id="12" name="Title 1"/>
          <p:cNvSpPr>
            <a:spLocks noGrp="1"/>
          </p:cNvSpPr>
          <p:nvPr>
            <p:ph type="title"/>
          </p:nvPr>
        </p:nvSpPr>
        <p:spPr>
          <a:xfrm>
            <a:off x="457200" y="56367"/>
            <a:ext cx="8229600" cy="1143000"/>
          </a:xfrm>
        </p:spPr>
        <p:txBody>
          <a:bodyPr/>
          <a:lstStyle/>
          <a:p>
            <a:pPr eaLnBrk="1" hangingPunct="1"/>
            <a:r>
              <a:rPr lang="en-US" altLang="en-US" sz="4000" dirty="0" smtClean="0"/>
              <a:t>CAMEO Software Suite</a:t>
            </a:r>
          </a:p>
        </p:txBody>
      </p:sp>
      <p:pic>
        <p:nvPicPr>
          <p:cNvPr id="13"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9663" y="1824842"/>
            <a:ext cx="1844675" cy="130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Group 21"/>
          <p:cNvGrpSpPr>
            <a:grpSpLocks/>
          </p:cNvGrpSpPr>
          <p:nvPr/>
        </p:nvGrpSpPr>
        <p:grpSpPr bwMode="auto">
          <a:xfrm>
            <a:off x="2476500" y="4358492"/>
            <a:ext cx="990600" cy="1062037"/>
            <a:chOff x="228600" y="3810000"/>
            <a:chExt cx="990600" cy="1062038"/>
          </a:xfrm>
        </p:grpSpPr>
        <p:pic>
          <p:nvPicPr>
            <p:cNvPr id="15" name="Picture 13"/>
            <p:cNvPicPr>
              <a:picLocks noChangeAspect="1" noChangeArrowheads="1"/>
            </p:cNvPicPr>
            <p:nvPr/>
          </p:nvPicPr>
          <p:blipFill>
            <a:blip r:embed="rId4">
              <a:extLst>
                <a:ext uri="{28A0092B-C50C-407E-A947-70E740481C1C}">
                  <a14:useLocalDpi xmlns:a14="http://schemas.microsoft.com/office/drawing/2010/main" val="0"/>
                </a:ext>
              </a:extLst>
            </a:blip>
            <a:srcRect b="696"/>
            <a:stretch>
              <a:fillRect/>
            </a:stretch>
          </p:blipFill>
          <p:spPr bwMode="auto">
            <a:xfrm>
              <a:off x="342900" y="4114800"/>
              <a:ext cx="762000" cy="757238"/>
            </a:xfrm>
            <a:prstGeom prst="rect">
              <a:avLst/>
            </a:prstGeom>
            <a:noFill/>
            <a:ln w="127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6" name="Text Box 22"/>
            <p:cNvSpPr txBox="1">
              <a:spLocks noChangeArrowheads="1"/>
            </p:cNvSpPr>
            <p:nvPr/>
          </p:nvSpPr>
          <p:spPr bwMode="auto">
            <a:xfrm>
              <a:off x="228600" y="3810000"/>
              <a:ext cx="990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20000"/>
                </a:spcBef>
                <a:spcAft>
                  <a:spcPts val="300"/>
                </a:spcAft>
                <a:buClr>
                  <a:srgbClr val="008080"/>
                </a:buClr>
                <a:buChar char="•"/>
                <a:defRPr sz="2400">
                  <a:solidFill>
                    <a:schemeClr val="tx1"/>
                  </a:solidFill>
                  <a:latin typeface="Arial" charset="0"/>
                </a:defRPr>
              </a:lvl1pPr>
              <a:lvl2pPr marL="742950" indent="-285750" eaLnBrk="0" hangingPunct="0">
                <a:lnSpc>
                  <a:spcPct val="90000"/>
                </a:lnSpc>
                <a:spcBef>
                  <a:spcPct val="20000"/>
                </a:spcBef>
                <a:spcAft>
                  <a:spcPts val="300"/>
                </a:spcAft>
                <a:buClr>
                  <a:srgbClr val="008080"/>
                </a:buClr>
                <a:buChar char="•"/>
                <a:defRPr sz="2400">
                  <a:solidFill>
                    <a:schemeClr val="tx1"/>
                  </a:solidFill>
                  <a:latin typeface="Arial" charset="0"/>
                </a:defRPr>
              </a:lvl2pPr>
              <a:lvl3pPr marL="1143000" indent="-228600" eaLnBrk="0" hangingPunct="0">
                <a:lnSpc>
                  <a:spcPct val="90000"/>
                </a:lnSpc>
                <a:spcBef>
                  <a:spcPct val="20000"/>
                </a:spcBef>
                <a:spcAft>
                  <a:spcPts val="300"/>
                </a:spcAft>
                <a:buClr>
                  <a:srgbClr val="008080"/>
                </a:buClr>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100000"/>
                </a:lnSpc>
                <a:spcBef>
                  <a:spcPct val="50000"/>
                </a:spcBef>
                <a:spcAft>
                  <a:spcPct val="0"/>
                </a:spcAft>
                <a:buClrTx/>
                <a:buFontTx/>
                <a:buNone/>
              </a:pPr>
              <a:r>
                <a:rPr lang="en-US" altLang="en-US" sz="1600" b="1">
                  <a:solidFill>
                    <a:srgbClr val="008080"/>
                  </a:solidFill>
                </a:rPr>
                <a:t> ALOHA</a:t>
              </a:r>
            </a:p>
          </p:txBody>
        </p:sp>
      </p:grpSp>
      <p:grpSp>
        <p:nvGrpSpPr>
          <p:cNvPr id="17" name="Group 20"/>
          <p:cNvGrpSpPr>
            <a:grpSpLocks/>
          </p:cNvGrpSpPr>
          <p:nvPr/>
        </p:nvGrpSpPr>
        <p:grpSpPr bwMode="auto">
          <a:xfrm>
            <a:off x="381000" y="4101317"/>
            <a:ext cx="1524000" cy="1319212"/>
            <a:chOff x="1447800" y="3557016"/>
            <a:chExt cx="1524000" cy="1319784"/>
          </a:xfrm>
        </p:grpSpPr>
        <p:sp>
          <p:nvSpPr>
            <p:cNvPr id="18" name="Text Box 23"/>
            <p:cNvSpPr txBox="1">
              <a:spLocks noChangeArrowheads="1"/>
            </p:cNvSpPr>
            <p:nvPr/>
          </p:nvSpPr>
          <p:spPr bwMode="auto">
            <a:xfrm>
              <a:off x="1447800" y="3557016"/>
              <a:ext cx="152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20000"/>
                </a:spcBef>
                <a:spcAft>
                  <a:spcPts val="300"/>
                </a:spcAft>
                <a:buClr>
                  <a:srgbClr val="008080"/>
                </a:buClr>
                <a:buChar char="•"/>
                <a:defRPr sz="2400">
                  <a:solidFill>
                    <a:schemeClr val="tx1"/>
                  </a:solidFill>
                  <a:latin typeface="Arial" charset="0"/>
                </a:defRPr>
              </a:lvl1pPr>
              <a:lvl2pPr marL="742950" indent="-285750" eaLnBrk="0" hangingPunct="0">
                <a:lnSpc>
                  <a:spcPct val="90000"/>
                </a:lnSpc>
                <a:spcBef>
                  <a:spcPct val="20000"/>
                </a:spcBef>
                <a:spcAft>
                  <a:spcPts val="300"/>
                </a:spcAft>
                <a:buClr>
                  <a:srgbClr val="008080"/>
                </a:buClr>
                <a:buChar char="•"/>
                <a:defRPr sz="2400">
                  <a:solidFill>
                    <a:schemeClr val="tx1"/>
                  </a:solidFill>
                  <a:latin typeface="Arial" charset="0"/>
                </a:defRPr>
              </a:lvl2pPr>
              <a:lvl3pPr marL="1143000" indent="-228600" eaLnBrk="0" hangingPunct="0">
                <a:lnSpc>
                  <a:spcPct val="90000"/>
                </a:lnSpc>
                <a:spcBef>
                  <a:spcPct val="20000"/>
                </a:spcBef>
                <a:spcAft>
                  <a:spcPts val="300"/>
                </a:spcAft>
                <a:buClr>
                  <a:srgbClr val="008080"/>
                </a:buClr>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100000"/>
                </a:lnSpc>
                <a:spcBef>
                  <a:spcPct val="50000"/>
                </a:spcBef>
                <a:spcAft>
                  <a:spcPct val="0"/>
                </a:spcAft>
                <a:buClrTx/>
                <a:buFontTx/>
                <a:buNone/>
              </a:pPr>
              <a:r>
                <a:rPr lang="en-US" altLang="en-US" sz="1600" b="1">
                  <a:solidFill>
                    <a:srgbClr val="008080"/>
                  </a:solidFill>
                </a:rPr>
                <a:t>CAMEO Chemicals</a:t>
              </a:r>
            </a:p>
          </p:txBody>
        </p:sp>
        <p:pic>
          <p:nvPicPr>
            <p:cNvPr id="19" name="Picture 27" descr="CAMEO Chemicals Thumbnai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41148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0" name="Group 19"/>
          <p:cNvGrpSpPr>
            <a:grpSpLocks/>
          </p:cNvGrpSpPr>
          <p:nvPr/>
        </p:nvGrpSpPr>
        <p:grpSpPr bwMode="auto">
          <a:xfrm>
            <a:off x="4038600" y="4353729"/>
            <a:ext cx="1219200" cy="1066800"/>
            <a:chOff x="3581400" y="3810000"/>
            <a:chExt cx="1219200" cy="1066800"/>
          </a:xfrm>
        </p:grpSpPr>
        <p:sp>
          <p:nvSpPr>
            <p:cNvPr id="21" name="Text Box 28"/>
            <p:cNvSpPr txBox="1">
              <a:spLocks noChangeArrowheads="1"/>
            </p:cNvSpPr>
            <p:nvPr/>
          </p:nvSpPr>
          <p:spPr bwMode="auto">
            <a:xfrm>
              <a:off x="3581400" y="3810000"/>
              <a:ext cx="1219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20000"/>
                </a:spcBef>
                <a:spcAft>
                  <a:spcPts val="300"/>
                </a:spcAft>
                <a:buClr>
                  <a:srgbClr val="008080"/>
                </a:buClr>
                <a:buChar char="•"/>
                <a:defRPr sz="2400">
                  <a:solidFill>
                    <a:schemeClr val="tx1"/>
                  </a:solidFill>
                  <a:latin typeface="Arial" charset="0"/>
                </a:defRPr>
              </a:lvl1pPr>
              <a:lvl2pPr marL="742950" indent="-285750" eaLnBrk="0" hangingPunct="0">
                <a:lnSpc>
                  <a:spcPct val="90000"/>
                </a:lnSpc>
                <a:spcBef>
                  <a:spcPct val="20000"/>
                </a:spcBef>
                <a:spcAft>
                  <a:spcPts val="300"/>
                </a:spcAft>
                <a:buClr>
                  <a:srgbClr val="008080"/>
                </a:buClr>
                <a:buChar char="•"/>
                <a:defRPr sz="2400">
                  <a:solidFill>
                    <a:schemeClr val="tx1"/>
                  </a:solidFill>
                  <a:latin typeface="Arial" charset="0"/>
                </a:defRPr>
              </a:lvl2pPr>
              <a:lvl3pPr marL="1143000" indent="-228600" eaLnBrk="0" hangingPunct="0">
                <a:lnSpc>
                  <a:spcPct val="90000"/>
                </a:lnSpc>
                <a:spcBef>
                  <a:spcPct val="20000"/>
                </a:spcBef>
                <a:spcAft>
                  <a:spcPts val="300"/>
                </a:spcAft>
                <a:buClr>
                  <a:srgbClr val="008080"/>
                </a:buClr>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100000"/>
                </a:lnSpc>
                <a:spcBef>
                  <a:spcPct val="50000"/>
                </a:spcBef>
                <a:spcAft>
                  <a:spcPct val="0"/>
                </a:spcAft>
                <a:buClrTx/>
                <a:buFontTx/>
                <a:buNone/>
              </a:pPr>
              <a:r>
                <a:rPr lang="en-US" altLang="en-US" sz="1600" b="1">
                  <a:solidFill>
                    <a:srgbClr val="008080"/>
                  </a:solidFill>
                </a:rPr>
                <a:t>MARPLOT</a:t>
              </a:r>
            </a:p>
          </p:txBody>
        </p:sp>
        <p:pic>
          <p:nvPicPr>
            <p:cNvPr id="22" name="Picture 17" descr="1184_marplotlogo7272.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810000" y="41148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3" name="Group 23"/>
          <p:cNvGrpSpPr>
            <a:grpSpLocks/>
          </p:cNvGrpSpPr>
          <p:nvPr/>
        </p:nvGrpSpPr>
        <p:grpSpPr bwMode="auto">
          <a:xfrm>
            <a:off x="5829300" y="4353729"/>
            <a:ext cx="1219200" cy="1066800"/>
            <a:chOff x="5105400" y="3810000"/>
            <a:chExt cx="1219200" cy="1066800"/>
          </a:xfrm>
        </p:grpSpPr>
        <p:pic>
          <p:nvPicPr>
            <p:cNvPr id="24" name="Picture 16" descr="767_633_cameo_nav.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334000" y="41148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 Box 28"/>
            <p:cNvSpPr txBox="1">
              <a:spLocks noChangeArrowheads="1"/>
            </p:cNvSpPr>
            <p:nvPr/>
          </p:nvSpPr>
          <p:spPr bwMode="auto">
            <a:xfrm>
              <a:off x="5105400" y="3810000"/>
              <a:ext cx="1219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20000"/>
                </a:spcBef>
                <a:spcAft>
                  <a:spcPts val="300"/>
                </a:spcAft>
                <a:buClr>
                  <a:srgbClr val="008080"/>
                </a:buClr>
                <a:buChar char="•"/>
                <a:defRPr sz="2400">
                  <a:solidFill>
                    <a:schemeClr val="tx1"/>
                  </a:solidFill>
                  <a:latin typeface="Arial" charset="0"/>
                </a:defRPr>
              </a:lvl1pPr>
              <a:lvl2pPr marL="742950" indent="-285750" eaLnBrk="0" hangingPunct="0">
                <a:lnSpc>
                  <a:spcPct val="90000"/>
                </a:lnSpc>
                <a:spcBef>
                  <a:spcPct val="20000"/>
                </a:spcBef>
                <a:spcAft>
                  <a:spcPts val="300"/>
                </a:spcAft>
                <a:buClr>
                  <a:srgbClr val="008080"/>
                </a:buClr>
                <a:buChar char="•"/>
                <a:defRPr sz="2400">
                  <a:solidFill>
                    <a:schemeClr val="tx1"/>
                  </a:solidFill>
                  <a:latin typeface="Arial" charset="0"/>
                </a:defRPr>
              </a:lvl2pPr>
              <a:lvl3pPr marL="1143000" indent="-228600" eaLnBrk="0" hangingPunct="0">
                <a:lnSpc>
                  <a:spcPct val="90000"/>
                </a:lnSpc>
                <a:spcBef>
                  <a:spcPct val="20000"/>
                </a:spcBef>
                <a:spcAft>
                  <a:spcPts val="300"/>
                </a:spcAft>
                <a:buClr>
                  <a:srgbClr val="008080"/>
                </a:buClr>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100000"/>
                </a:lnSpc>
                <a:spcBef>
                  <a:spcPct val="50000"/>
                </a:spcBef>
                <a:spcAft>
                  <a:spcPct val="0"/>
                </a:spcAft>
                <a:buClrTx/>
                <a:buFontTx/>
                <a:buNone/>
              </a:pPr>
              <a:r>
                <a:rPr lang="en-US" altLang="en-US" sz="1600" b="1">
                  <a:solidFill>
                    <a:srgbClr val="008080"/>
                  </a:solidFill>
                </a:rPr>
                <a:t>CAMEO</a:t>
              </a:r>
              <a:r>
                <a:rPr lang="en-US" altLang="en-US" sz="1600" b="1" i="1">
                  <a:solidFill>
                    <a:srgbClr val="008080"/>
                  </a:solidFill>
                </a:rPr>
                <a:t>fm</a:t>
              </a:r>
              <a:endParaRPr lang="en-US" altLang="en-US" sz="1600" b="1">
                <a:solidFill>
                  <a:srgbClr val="008080"/>
                </a:solidFill>
              </a:endParaRPr>
            </a:p>
          </p:txBody>
        </p:sp>
      </p:grpSp>
      <p:grpSp>
        <p:nvGrpSpPr>
          <p:cNvPr id="26" name="Group 26"/>
          <p:cNvGrpSpPr>
            <a:grpSpLocks/>
          </p:cNvGrpSpPr>
          <p:nvPr/>
        </p:nvGrpSpPr>
        <p:grpSpPr bwMode="auto">
          <a:xfrm>
            <a:off x="7620000" y="4101317"/>
            <a:ext cx="914400" cy="1319212"/>
            <a:chOff x="6705600" y="3557016"/>
            <a:chExt cx="914400" cy="1319784"/>
          </a:xfrm>
        </p:grpSpPr>
        <p:pic>
          <p:nvPicPr>
            <p:cNvPr id="27" name="Picture 24" descr="1188_Tier2Submitlogo.gi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781800" y="41148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 Box 28"/>
            <p:cNvSpPr txBox="1">
              <a:spLocks noChangeArrowheads="1"/>
            </p:cNvSpPr>
            <p:nvPr/>
          </p:nvSpPr>
          <p:spPr bwMode="auto">
            <a:xfrm>
              <a:off x="6705600" y="3557016"/>
              <a:ext cx="914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20000"/>
                </a:spcBef>
                <a:spcAft>
                  <a:spcPts val="300"/>
                </a:spcAft>
                <a:buClr>
                  <a:srgbClr val="008080"/>
                </a:buClr>
                <a:buChar char="•"/>
                <a:defRPr sz="2400">
                  <a:solidFill>
                    <a:schemeClr val="tx1"/>
                  </a:solidFill>
                  <a:latin typeface="Arial" charset="0"/>
                </a:defRPr>
              </a:lvl1pPr>
              <a:lvl2pPr marL="742950" indent="-285750" eaLnBrk="0" hangingPunct="0">
                <a:lnSpc>
                  <a:spcPct val="90000"/>
                </a:lnSpc>
                <a:spcBef>
                  <a:spcPct val="20000"/>
                </a:spcBef>
                <a:spcAft>
                  <a:spcPts val="300"/>
                </a:spcAft>
                <a:buClr>
                  <a:srgbClr val="008080"/>
                </a:buClr>
                <a:buChar char="•"/>
                <a:defRPr sz="2400">
                  <a:solidFill>
                    <a:schemeClr val="tx1"/>
                  </a:solidFill>
                  <a:latin typeface="Arial" charset="0"/>
                </a:defRPr>
              </a:lvl2pPr>
              <a:lvl3pPr marL="1143000" indent="-228600" eaLnBrk="0" hangingPunct="0">
                <a:lnSpc>
                  <a:spcPct val="90000"/>
                </a:lnSpc>
                <a:spcBef>
                  <a:spcPct val="20000"/>
                </a:spcBef>
                <a:spcAft>
                  <a:spcPts val="300"/>
                </a:spcAft>
                <a:buClr>
                  <a:srgbClr val="008080"/>
                </a:buClr>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100000"/>
                </a:lnSpc>
                <a:spcBef>
                  <a:spcPct val="50000"/>
                </a:spcBef>
                <a:spcAft>
                  <a:spcPct val="0"/>
                </a:spcAft>
                <a:buClrTx/>
                <a:buFontTx/>
                <a:buNone/>
              </a:pPr>
              <a:r>
                <a:rPr lang="en-US" altLang="en-US" sz="1600" b="1">
                  <a:solidFill>
                    <a:srgbClr val="008080"/>
                  </a:solidFill>
                </a:rPr>
                <a:t>Tier2 Submit</a:t>
              </a:r>
            </a:p>
          </p:txBody>
        </p:sp>
      </p:grpSp>
      <p:cxnSp>
        <p:nvCxnSpPr>
          <p:cNvPr id="29" name="Straight Arrow Connector 28"/>
          <p:cNvCxnSpPr/>
          <p:nvPr/>
        </p:nvCxnSpPr>
        <p:spPr>
          <a:xfrm rot="5400000">
            <a:off x="4075906" y="3706823"/>
            <a:ext cx="992188" cy="0"/>
          </a:xfrm>
          <a:prstGeom prst="straightConnector1">
            <a:avLst/>
          </a:prstGeom>
          <a:ln w="38100">
            <a:solidFill>
              <a:srgbClr val="00808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5400000">
            <a:off x="2971800" y="3134529"/>
            <a:ext cx="1143000" cy="1143000"/>
          </a:xfrm>
          <a:prstGeom prst="straightConnector1">
            <a:avLst/>
          </a:prstGeom>
          <a:ln w="38100">
            <a:solidFill>
              <a:srgbClr val="00808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rot="16200000" flipH="1">
            <a:off x="5105400" y="3134529"/>
            <a:ext cx="1143000" cy="1143000"/>
          </a:xfrm>
          <a:prstGeom prst="straightConnector1">
            <a:avLst/>
          </a:prstGeom>
          <a:ln w="38100">
            <a:solidFill>
              <a:srgbClr val="00808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10800000" flipV="1">
            <a:off x="1600200" y="2905929"/>
            <a:ext cx="2133600" cy="1295400"/>
          </a:xfrm>
          <a:prstGeom prst="straightConnector1">
            <a:avLst/>
          </a:prstGeom>
          <a:ln w="38100">
            <a:solidFill>
              <a:srgbClr val="00808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10800000" flipH="1" flipV="1">
            <a:off x="5486400" y="2905929"/>
            <a:ext cx="2133600" cy="1295400"/>
          </a:xfrm>
          <a:prstGeom prst="straightConnector1">
            <a:avLst/>
          </a:prstGeom>
          <a:ln w="38100">
            <a:solidFill>
              <a:srgbClr val="008080"/>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484762" y="5433499"/>
            <a:ext cx="1219200" cy="923330"/>
          </a:xfrm>
          <a:prstGeom prst="rect">
            <a:avLst/>
          </a:prstGeom>
          <a:noFill/>
        </p:spPr>
        <p:txBody>
          <a:bodyPr wrap="square" rtlCol="0">
            <a:spAutoFit/>
          </a:bodyPr>
          <a:lstStyle/>
          <a:p>
            <a:pPr algn="ctr"/>
            <a:r>
              <a:rPr lang="en-US" dirty="0" smtClean="0">
                <a:solidFill>
                  <a:schemeClr val="bg1"/>
                </a:solidFill>
              </a:rPr>
              <a:t>Chemical Property Database</a:t>
            </a:r>
          </a:p>
        </p:txBody>
      </p:sp>
      <p:sp>
        <p:nvSpPr>
          <p:cNvPr id="35" name="TextBox 34"/>
          <p:cNvSpPr txBox="1"/>
          <p:nvPr/>
        </p:nvSpPr>
        <p:spPr>
          <a:xfrm>
            <a:off x="2209800" y="5439983"/>
            <a:ext cx="1382949" cy="923330"/>
          </a:xfrm>
          <a:prstGeom prst="rect">
            <a:avLst/>
          </a:prstGeom>
          <a:noFill/>
        </p:spPr>
        <p:txBody>
          <a:bodyPr wrap="square" rtlCol="0">
            <a:spAutoFit/>
          </a:bodyPr>
          <a:lstStyle/>
          <a:p>
            <a:pPr algn="ctr"/>
            <a:r>
              <a:rPr lang="en-US" dirty="0" smtClean="0">
                <a:solidFill>
                  <a:schemeClr val="bg1"/>
                </a:solidFill>
              </a:rPr>
              <a:t>Source and Dispersion Model</a:t>
            </a:r>
          </a:p>
        </p:txBody>
      </p:sp>
      <p:sp>
        <p:nvSpPr>
          <p:cNvPr id="36" name="TextBox 35"/>
          <p:cNvSpPr txBox="1"/>
          <p:nvPr/>
        </p:nvSpPr>
        <p:spPr>
          <a:xfrm>
            <a:off x="4038600" y="5439983"/>
            <a:ext cx="1295400" cy="646331"/>
          </a:xfrm>
          <a:prstGeom prst="rect">
            <a:avLst/>
          </a:prstGeom>
          <a:noFill/>
        </p:spPr>
        <p:txBody>
          <a:bodyPr wrap="square" rtlCol="0">
            <a:spAutoFit/>
          </a:bodyPr>
          <a:lstStyle/>
          <a:p>
            <a:pPr algn="ctr"/>
            <a:r>
              <a:rPr lang="en-US" dirty="0" smtClean="0">
                <a:solidFill>
                  <a:schemeClr val="bg1"/>
                </a:solidFill>
              </a:rPr>
              <a:t>Mapping Application</a:t>
            </a:r>
          </a:p>
        </p:txBody>
      </p:sp>
      <p:sp>
        <p:nvSpPr>
          <p:cNvPr id="37" name="TextBox 36"/>
          <p:cNvSpPr txBox="1"/>
          <p:nvPr/>
        </p:nvSpPr>
        <p:spPr>
          <a:xfrm>
            <a:off x="5829300" y="5420529"/>
            <a:ext cx="1219200" cy="646331"/>
          </a:xfrm>
          <a:prstGeom prst="rect">
            <a:avLst/>
          </a:prstGeom>
          <a:noFill/>
        </p:spPr>
        <p:txBody>
          <a:bodyPr wrap="square" rtlCol="0">
            <a:spAutoFit/>
          </a:bodyPr>
          <a:lstStyle/>
          <a:p>
            <a:pPr algn="ctr"/>
            <a:r>
              <a:rPr lang="en-US" dirty="0" smtClean="0">
                <a:solidFill>
                  <a:schemeClr val="bg1"/>
                </a:solidFill>
              </a:rPr>
              <a:t>Planning Data</a:t>
            </a:r>
          </a:p>
        </p:txBody>
      </p:sp>
      <p:sp>
        <p:nvSpPr>
          <p:cNvPr id="38" name="TextBox 37"/>
          <p:cNvSpPr txBox="1"/>
          <p:nvPr/>
        </p:nvSpPr>
        <p:spPr>
          <a:xfrm>
            <a:off x="7467600" y="5439983"/>
            <a:ext cx="1219200" cy="923330"/>
          </a:xfrm>
          <a:prstGeom prst="rect">
            <a:avLst/>
          </a:prstGeom>
          <a:noFill/>
        </p:spPr>
        <p:txBody>
          <a:bodyPr wrap="square" rtlCol="0">
            <a:spAutoFit/>
          </a:bodyPr>
          <a:lstStyle/>
          <a:p>
            <a:pPr algn="ctr"/>
            <a:r>
              <a:rPr lang="en-US" dirty="0" smtClean="0">
                <a:solidFill>
                  <a:schemeClr val="bg1"/>
                </a:solidFill>
              </a:rPr>
              <a:t>Create </a:t>
            </a:r>
          </a:p>
          <a:p>
            <a:pPr algn="ctr"/>
            <a:r>
              <a:rPr lang="en-US" dirty="0" smtClean="0">
                <a:solidFill>
                  <a:schemeClr val="bg1"/>
                </a:solidFill>
              </a:rPr>
              <a:t>Chemical Inventory</a:t>
            </a:r>
          </a:p>
        </p:txBody>
      </p:sp>
      <p:sp>
        <p:nvSpPr>
          <p:cNvPr id="39" name="Rectangle 38"/>
          <p:cNvSpPr/>
          <p:nvPr/>
        </p:nvSpPr>
        <p:spPr>
          <a:xfrm>
            <a:off x="2209800" y="4277529"/>
            <a:ext cx="1524000" cy="2085784"/>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838200" y="1153329"/>
            <a:ext cx="7620000" cy="369332"/>
          </a:xfrm>
          <a:prstGeom prst="rect">
            <a:avLst/>
          </a:prstGeom>
          <a:noFill/>
        </p:spPr>
        <p:txBody>
          <a:bodyPr wrap="square" rtlCol="0">
            <a:spAutoFit/>
          </a:bodyPr>
          <a:lstStyle/>
          <a:p>
            <a:r>
              <a:rPr lang="en-US" dirty="0" smtClean="0">
                <a:solidFill>
                  <a:schemeClr val="bg1"/>
                </a:solidFill>
              </a:rPr>
              <a:t>The ALOHA component provides time-varying chemical emissions to HYSPLIT.</a:t>
            </a:r>
          </a:p>
        </p:txBody>
      </p:sp>
    </p:spTree>
    <p:extLst>
      <p:ext uri="{BB962C8B-B14F-4D97-AF65-F5344CB8AC3E}">
        <p14:creationId xmlns:p14="http://schemas.microsoft.com/office/powerpoint/2010/main" val="13499420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66CAC88C-31F3-4764-B964-B930D18D7C5C}" type="slidenum">
              <a:rPr lang="en-US" smtClean="0"/>
              <a:t>30</a:t>
            </a:fld>
            <a:endParaRPr lang="en-US" dirty="0"/>
          </a:p>
        </p:txBody>
      </p:sp>
      <p:sp>
        <p:nvSpPr>
          <p:cNvPr id="4" name="Footer Placeholder 1"/>
          <p:cNvSpPr>
            <a:spLocks noGrp="1"/>
          </p:cNvSpPr>
          <p:nvPr>
            <p:ph type="ftr" sz="quarter" idx="10"/>
          </p:nvPr>
        </p:nvSpPr>
        <p:spPr>
          <a:xfrm>
            <a:off x="0" y="6492875"/>
            <a:ext cx="2895600" cy="365125"/>
          </a:xfrm>
        </p:spPr>
        <p:txBody>
          <a:bodyPr/>
          <a:lstStyle/>
          <a:p>
            <a:r>
              <a:rPr lang="en-US" smtClean="0"/>
              <a:t>ARL Science Review, June 21-23, 2016</a:t>
            </a:r>
            <a:endParaRPr lang="en-US" dirty="0"/>
          </a:p>
        </p:txBody>
      </p:sp>
      <p:sp>
        <p:nvSpPr>
          <p:cNvPr id="5" name="Slide Number Placeholder 2"/>
          <p:cNvSpPr txBox="1">
            <a:spLocks/>
          </p:cNvSpPr>
          <p:nvPr/>
        </p:nvSpPr>
        <p:spPr>
          <a:xfrm>
            <a:off x="6781800" y="64166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400" b="1" kern="1200">
                <a:solidFill>
                  <a:srgbClr val="091A4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6CAC88C-31F3-4764-B964-B930D18D7C5C}" type="slidenum">
              <a:rPr lang="en-US" smtClean="0"/>
              <a:pPr/>
              <a:t>30</a:t>
            </a:fld>
            <a:endParaRPr lang="en-US" dirty="0"/>
          </a:p>
        </p:txBody>
      </p:sp>
      <p:sp>
        <p:nvSpPr>
          <p:cNvPr id="7" name="TextBox 6"/>
          <p:cNvSpPr txBox="1"/>
          <p:nvPr/>
        </p:nvSpPr>
        <p:spPr>
          <a:xfrm>
            <a:off x="194552" y="1524000"/>
            <a:ext cx="2167647" cy="923330"/>
          </a:xfrm>
          <a:prstGeom prst="rect">
            <a:avLst/>
          </a:prstGeom>
          <a:noFill/>
        </p:spPr>
        <p:txBody>
          <a:bodyPr wrap="square" rtlCol="0">
            <a:spAutoFit/>
          </a:bodyPr>
          <a:lstStyle/>
          <a:p>
            <a:r>
              <a:rPr lang="en-US" dirty="0" smtClean="0">
                <a:solidFill>
                  <a:schemeClr val="bg1"/>
                </a:solidFill>
              </a:rPr>
              <a:t>Model results showing levels of concern (AEGL)</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5654" y="533400"/>
            <a:ext cx="5867400" cy="6024388"/>
          </a:xfrm>
          <a:prstGeom prst="rect">
            <a:avLst/>
          </a:prstGeom>
        </p:spPr>
      </p:pic>
    </p:spTree>
    <p:extLst>
      <p:ext uri="{BB962C8B-B14F-4D97-AF65-F5344CB8AC3E}">
        <p14:creationId xmlns:p14="http://schemas.microsoft.com/office/powerpoint/2010/main" val="24940068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66CAC88C-31F3-4764-B964-B930D18D7C5C}" type="slidenum">
              <a:rPr lang="en-US" smtClean="0"/>
              <a:t>31</a:t>
            </a:fld>
            <a:endParaRPr lang="en-US" dirty="0"/>
          </a:p>
        </p:txBody>
      </p:sp>
      <p:sp>
        <p:nvSpPr>
          <p:cNvPr id="4" name="Footer Placeholder 1"/>
          <p:cNvSpPr>
            <a:spLocks noGrp="1"/>
          </p:cNvSpPr>
          <p:nvPr>
            <p:ph type="ftr" sz="quarter" idx="10"/>
          </p:nvPr>
        </p:nvSpPr>
        <p:spPr>
          <a:xfrm>
            <a:off x="0" y="6492875"/>
            <a:ext cx="2895600" cy="365125"/>
          </a:xfrm>
        </p:spPr>
        <p:txBody>
          <a:bodyPr/>
          <a:lstStyle/>
          <a:p>
            <a:r>
              <a:rPr lang="en-US" smtClean="0"/>
              <a:t>ARL Science Review, June 21-23, 2016</a:t>
            </a:r>
            <a:endParaRPr lang="en-US" dirty="0"/>
          </a:p>
        </p:txBody>
      </p:sp>
      <p:sp>
        <p:nvSpPr>
          <p:cNvPr id="5" name="Slide Number Placeholder 2"/>
          <p:cNvSpPr txBox="1">
            <a:spLocks/>
          </p:cNvSpPr>
          <p:nvPr/>
        </p:nvSpPr>
        <p:spPr>
          <a:xfrm>
            <a:off x="6781800" y="64166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400" b="1" kern="1200">
                <a:solidFill>
                  <a:srgbClr val="091A4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6CAC88C-31F3-4764-B964-B930D18D7C5C}" type="slidenum">
              <a:rPr lang="en-US" smtClean="0"/>
              <a:pPr/>
              <a:t>31</a:t>
            </a:fld>
            <a:endParaRPr lang="en-US" dirty="0"/>
          </a:p>
        </p:txBody>
      </p:sp>
      <p:sp>
        <p:nvSpPr>
          <p:cNvPr id="7" name="TextBox 6"/>
          <p:cNvSpPr txBox="1"/>
          <p:nvPr/>
        </p:nvSpPr>
        <p:spPr>
          <a:xfrm>
            <a:off x="787060" y="5582319"/>
            <a:ext cx="8001000" cy="369332"/>
          </a:xfrm>
          <a:prstGeom prst="rect">
            <a:avLst/>
          </a:prstGeom>
          <a:noFill/>
        </p:spPr>
        <p:txBody>
          <a:bodyPr wrap="square" rtlCol="0">
            <a:spAutoFit/>
          </a:bodyPr>
          <a:lstStyle/>
          <a:p>
            <a:pPr algn="ctr"/>
            <a:r>
              <a:rPr lang="en-US" dirty="0" smtClean="0">
                <a:solidFill>
                  <a:schemeClr val="bg1"/>
                </a:solidFill>
              </a:rPr>
              <a:t>Model results displayed with ARL developed Flash interface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762000"/>
            <a:ext cx="7931378" cy="4497641"/>
          </a:xfrm>
          <a:prstGeom prst="rect">
            <a:avLst/>
          </a:prstGeom>
        </p:spPr>
      </p:pic>
    </p:spTree>
    <p:extLst>
      <p:ext uri="{BB962C8B-B14F-4D97-AF65-F5344CB8AC3E}">
        <p14:creationId xmlns:p14="http://schemas.microsoft.com/office/powerpoint/2010/main" val="28584840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smtClean="0"/>
              <a:t>ARL Science Review, June 21-23, 2016</a:t>
            </a:r>
            <a:endParaRPr lang="en-US" dirty="0"/>
          </a:p>
        </p:txBody>
      </p:sp>
      <p:sp>
        <p:nvSpPr>
          <p:cNvPr id="3" name="Slide Number Placeholder 2"/>
          <p:cNvSpPr>
            <a:spLocks noGrp="1"/>
          </p:cNvSpPr>
          <p:nvPr>
            <p:ph type="sldNum" sz="quarter" idx="11"/>
          </p:nvPr>
        </p:nvSpPr>
        <p:spPr/>
        <p:txBody>
          <a:bodyPr/>
          <a:lstStyle/>
          <a:p>
            <a:fld id="{66CAC88C-31F3-4764-B964-B930D18D7C5C}" type="slidenum">
              <a:rPr lang="en-US" smtClean="0"/>
              <a:t>4</a:t>
            </a:fld>
            <a:endParaRPr lang="en-US" dirty="0"/>
          </a:p>
        </p:txBody>
      </p:sp>
      <p:sp>
        <p:nvSpPr>
          <p:cNvPr id="41" name="Title 1"/>
          <p:cNvSpPr>
            <a:spLocks noGrp="1"/>
          </p:cNvSpPr>
          <p:nvPr>
            <p:ph type="title"/>
          </p:nvPr>
        </p:nvSpPr>
        <p:spPr>
          <a:xfrm>
            <a:off x="451520" y="159182"/>
            <a:ext cx="8229600" cy="1143000"/>
          </a:xfrm>
        </p:spPr>
        <p:txBody>
          <a:bodyPr/>
          <a:lstStyle/>
          <a:p>
            <a:r>
              <a:rPr lang="en-US" altLang="en-US" dirty="0" smtClean="0"/>
              <a:t>ALOHA Background</a:t>
            </a:r>
          </a:p>
        </p:txBody>
      </p:sp>
      <p:sp>
        <p:nvSpPr>
          <p:cNvPr id="42" name="Content Placeholder 2"/>
          <p:cNvSpPr>
            <a:spLocks noGrp="1"/>
          </p:cNvSpPr>
          <p:nvPr>
            <p:ph idx="1"/>
          </p:nvPr>
        </p:nvSpPr>
        <p:spPr>
          <a:xfrm>
            <a:off x="387715" y="3505200"/>
            <a:ext cx="8357209" cy="2544763"/>
          </a:xfrm>
        </p:spPr>
        <p:txBody>
          <a:bodyPr>
            <a:normAutofit fontScale="85000" lnSpcReduction="20000"/>
          </a:bodyPr>
          <a:lstStyle/>
          <a:p>
            <a:pPr>
              <a:spcAft>
                <a:spcPts val="2400"/>
              </a:spcAft>
            </a:pPr>
            <a:r>
              <a:rPr lang="en-US" altLang="en-US" sz="2000" dirty="0" smtClean="0"/>
              <a:t>Gaussian and heavy gas dispersion algorithms</a:t>
            </a:r>
          </a:p>
          <a:p>
            <a:pPr>
              <a:spcAft>
                <a:spcPts val="2400"/>
              </a:spcAft>
            </a:pPr>
            <a:r>
              <a:rPr lang="en-US" altLang="en-US" sz="2000" dirty="0" smtClean="0"/>
              <a:t>Designed for short-duration (&lt; 60 min), short-range (&lt; 10 km) incidents (no account for changes in wind direction/speed)</a:t>
            </a:r>
          </a:p>
          <a:p>
            <a:pPr>
              <a:spcAft>
                <a:spcPts val="2400"/>
              </a:spcAft>
            </a:pPr>
            <a:r>
              <a:rPr lang="en-US" altLang="en-US" sz="2000" dirty="0" smtClean="0"/>
              <a:t>Multiple time-dependent chemical source models (tank, puddle, gas pipeline, and direct release to the atmosphere)</a:t>
            </a:r>
            <a:endParaRPr lang="en-US" altLang="en-US" sz="2000" dirty="0"/>
          </a:p>
          <a:p>
            <a:r>
              <a:rPr lang="en-US" altLang="en-US" sz="2000" dirty="0" smtClean="0"/>
              <a:t>Used by thousands of first responders around the world</a:t>
            </a:r>
          </a:p>
          <a:p>
            <a:pPr marL="0" indent="0">
              <a:buNone/>
            </a:pPr>
            <a:endParaRPr lang="en-US" altLang="en-US" sz="2000" dirty="0" smtClean="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219200"/>
            <a:ext cx="2244606" cy="1752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nvGrpSpPr>
          <p:cNvPr id="10" name="Group 9"/>
          <p:cNvGrpSpPr>
            <a:grpSpLocks/>
          </p:cNvGrpSpPr>
          <p:nvPr/>
        </p:nvGrpSpPr>
        <p:grpSpPr bwMode="auto">
          <a:xfrm>
            <a:off x="6140177" y="1219200"/>
            <a:ext cx="2477617" cy="1685750"/>
            <a:chOff x="0" y="2026355"/>
            <a:chExt cx="4927868" cy="2945190"/>
          </a:xfrm>
        </p:grpSpPr>
        <p:pic>
          <p:nvPicPr>
            <p:cNvPr id="11"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9193" y="2026355"/>
              <a:ext cx="4638675" cy="2945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8"/>
            <p:cNvSpPr txBox="1"/>
            <p:nvPr/>
          </p:nvSpPr>
          <p:spPr>
            <a:xfrm>
              <a:off x="0" y="2130456"/>
              <a:ext cx="369332" cy="2837681"/>
            </a:xfrm>
            <a:prstGeom prst="rect">
              <a:avLst/>
            </a:prstGeom>
            <a:noFill/>
            <a:ln>
              <a:noFill/>
            </a:ln>
          </p:spPr>
          <p:txBody>
            <a:bodyPr vert="vert27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z="1200" dirty="0">
                  <a:solidFill>
                    <a:schemeClr val="bg1">
                      <a:lumMod val="65000"/>
                    </a:schemeClr>
                  </a:solidFill>
                </a:rPr>
                <a:t>Image from solarstorms.org.</a:t>
              </a:r>
            </a:p>
          </p:txBody>
        </p:sp>
      </p:grpSp>
      <p:pic>
        <p:nvPicPr>
          <p:cNvPr id="13" name="Picture 12" descr="C:\Users\brianne.connolly\Desktop\puddle_evaporatio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1219200"/>
            <a:ext cx="2427040" cy="176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685800" y="2979738"/>
            <a:ext cx="2057400" cy="369332"/>
          </a:xfrm>
          <a:prstGeom prst="rect">
            <a:avLst/>
          </a:prstGeom>
          <a:noFill/>
        </p:spPr>
        <p:txBody>
          <a:bodyPr wrap="square" rtlCol="0">
            <a:spAutoFit/>
          </a:bodyPr>
          <a:lstStyle/>
          <a:p>
            <a:pPr algn="ctr"/>
            <a:r>
              <a:rPr lang="en-US" dirty="0" smtClean="0">
                <a:solidFill>
                  <a:schemeClr val="bg1"/>
                </a:solidFill>
              </a:rPr>
              <a:t>Tank</a:t>
            </a:r>
          </a:p>
        </p:txBody>
      </p:sp>
      <p:sp>
        <p:nvSpPr>
          <p:cNvPr id="14" name="TextBox 13"/>
          <p:cNvSpPr txBox="1"/>
          <p:nvPr/>
        </p:nvSpPr>
        <p:spPr>
          <a:xfrm>
            <a:off x="3519196" y="2980270"/>
            <a:ext cx="2057400" cy="369332"/>
          </a:xfrm>
          <a:prstGeom prst="rect">
            <a:avLst/>
          </a:prstGeom>
          <a:noFill/>
        </p:spPr>
        <p:txBody>
          <a:bodyPr wrap="square" rtlCol="0">
            <a:spAutoFit/>
          </a:bodyPr>
          <a:lstStyle/>
          <a:p>
            <a:pPr algn="ctr"/>
            <a:r>
              <a:rPr lang="en-US" dirty="0" smtClean="0">
                <a:solidFill>
                  <a:schemeClr val="bg1"/>
                </a:solidFill>
              </a:rPr>
              <a:t>Puddle</a:t>
            </a:r>
          </a:p>
        </p:txBody>
      </p:sp>
      <p:sp>
        <p:nvSpPr>
          <p:cNvPr id="15" name="TextBox 14"/>
          <p:cNvSpPr txBox="1"/>
          <p:nvPr/>
        </p:nvSpPr>
        <p:spPr>
          <a:xfrm>
            <a:off x="6477000" y="2979738"/>
            <a:ext cx="2057400" cy="369332"/>
          </a:xfrm>
          <a:prstGeom prst="rect">
            <a:avLst/>
          </a:prstGeom>
          <a:noFill/>
        </p:spPr>
        <p:txBody>
          <a:bodyPr wrap="square" rtlCol="0">
            <a:spAutoFit/>
          </a:bodyPr>
          <a:lstStyle/>
          <a:p>
            <a:pPr algn="ctr"/>
            <a:r>
              <a:rPr lang="en-US" dirty="0" smtClean="0">
                <a:solidFill>
                  <a:schemeClr val="bg1"/>
                </a:solidFill>
              </a:rPr>
              <a:t>Gas Pipeline</a:t>
            </a:r>
          </a:p>
        </p:txBody>
      </p:sp>
    </p:spTree>
    <p:extLst>
      <p:ext uri="{BB962C8B-B14F-4D97-AF65-F5344CB8AC3E}">
        <p14:creationId xmlns:p14="http://schemas.microsoft.com/office/powerpoint/2010/main" val="31896378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66CAC88C-31F3-4764-B964-B930D18D7C5C}" type="slidenum">
              <a:rPr lang="en-US" smtClean="0"/>
              <a:t>5</a:t>
            </a:fld>
            <a:endParaRPr lang="en-US" dirty="0"/>
          </a:p>
        </p:txBody>
      </p:sp>
      <p:sp>
        <p:nvSpPr>
          <p:cNvPr id="6" name="Footer Placeholder 1"/>
          <p:cNvSpPr txBox="1">
            <a:spLocks/>
          </p:cNvSpPr>
          <p:nvPr/>
        </p:nvSpPr>
        <p:spPr>
          <a:xfrm>
            <a:off x="0" y="6492875"/>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rgbClr val="091A4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ARL Science Review, June 21-23, 2016</a:t>
            </a:r>
            <a:endParaRPr lang="en-US" dirty="0"/>
          </a:p>
        </p:txBody>
      </p:sp>
      <p:sp>
        <p:nvSpPr>
          <p:cNvPr id="7" name="Slide Number Placeholder 2"/>
          <p:cNvSpPr txBox="1">
            <a:spLocks/>
          </p:cNvSpPr>
          <p:nvPr/>
        </p:nvSpPr>
        <p:spPr>
          <a:xfrm>
            <a:off x="6781800" y="64166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400" b="1" kern="1200">
                <a:solidFill>
                  <a:srgbClr val="091A4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6CAC88C-31F3-4764-B964-B930D18D7C5C}" type="slidenum">
              <a:rPr lang="en-US" smtClean="0"/>
              <a:pPr/>
              <a:t>5</a:t>
            </a:fld>
            <a:endParaRPr lang="en-US" dirty="0"/>
          </a:p>
        </p:txBody>
      </p:sp>
      <p:sp>
        <p:nvSpPr>
          <p:cNvPr id="8" name="TextBox 7"/>
          <p:cNvSpPr txBox="1"/>
          <p:nvPr/>
        </p:nvSpPr>
        <p:spPr>
          <a:xfrm>
            <a:off x="179101" y="900418"/>
            <a:ext cx="6019800" cy="5355312"/>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schemeClr val="bg1"/>
                </a:solidFill>
              </a:rPr>
              <a:t>WFO enters information on the chemical being released  based on communication with the local emergency responder</a:t>
            </a:r>
          </a:p>
          <a:p>
            <a:pPr marL="285750" indent="-285750">
              <a:buFont typeface="Arial" panose="020B0604020202020204" pitchFamily="34" charset="0"/>
              <a:buChar char="•"/>
            </a:pPr>
            <a:endParaRPr lang="en-US" dirty="0" smtClean="0">
              <a:solidFill>
                <a:schemeClr val="bg1"/>
              </a:solidFill>
            </a:endParaRPr>
          </a:p>
          <a:p>
            <a:pPr marL="285750" indent="-285750">
              <a:buFont typeface="Arial" panose="020B0604020202020204" pitchFamily="34" charset="0"/>
              <a:buChar char="•"/>
            </a:pPr>
            <a:r>
              <a:rPr lang="en-US" dirty="0" smtClean="0">
                <a:solidFill>
                  <a:schemeClr val="bg1"/>
                </a:solidFill>
              </a:rPr>
              <a:t>ALOHA estimates </a:t>
            </a:r>
            <a:r>
              <a:rPr lang="en-US" dirty="0">
                <a:solidFill>
                  <a:schemeClr val="bg1"/>
                </a:solidFill>
              </a:rPr>
              <a:t>how the chemical cloud escapes from the source over time.  </a:t>
            </a:r>
            <a:endParaRPr lang="en-US" dirty="0" smtClean="0">
              <a:solidFill>
                <a:schemeClr val="bg1"/>
              </a:solidFill>
            </a:endParaRPr>
          </a:p>
          <a:p>
            <a:pPr marL="285750" indent="-285750">
              <a:buFont typeface="Arial" panose="020B0604020202020204" pitchFamily="34" charset="0"/>
              <a:buChar char="•"/>
            </a:pPr>
            <a:endParaRPr lang="en-US" dirty="0" smtClean="0">
              <a:solidFill>
                <a:schemeClr val="bg1"/>
              </a:solidFill>
            </a:endParaRPr>
          </a:p>
          <a:p>
            <a:pPr marL="285750" indent="-285750">
              <a:buFont typeface="Arial" panose="020B0604020202020204" pitchFamily="34" charset="0"/>
              <a:buChar char="•"/>
            </a:pPr>
            <a:r>
              <a:rPr lang="en-US" dirty="0" smtClean="0">
                <a:solidFill>
                  <a:schemeClr val="bg1"/>
                </a:solidFill>
              </a:rPr>
              <a:t>HYSPLIT uses ALOHA time-dependent </a:t>
            </a:r>
            <a:r>
              <a:rPr lang="en-US" dirty="0">
                <a:solidFill>
                  <a:schemeClr val="bg1"/>
                </a:solidFill>
              </a:rPr>
              <a:t>source strength values </a:t>
            </a:r>
            <a:r>
              <a:rPr lang="en-US" dirty="0" smtClean="0">
                <a:solidFill>
                  <a:schemeClr val="bg1"/>
                </a:solidFill>
              </a:rPr>
              <a:t>to calculate the plume further downwind than is generally acceptable by the ALOHA dispersion model</a:t>
            </a: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dirty="0" smtClean="0">
                <a:solidFill>
                  <a:schemeClr val="bg1"/>
                </a:solidFill>
              </a:rPr>
              <a:t>Output product shows a map of “Level of Concern” contours familiar to emergency managers.</a:t>
            </a: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dirty="0" smtClean="0">
                <a:solidFill>
                  <a:schemeClr val="bg1"/>
                </a:solidFill>
              </a:rPr>
              <a:t>Training provided to the WFOs through video conferencing and the development of a COMET study module (University Corporation for Atmospheric Research - UCAR).</a:t>
            </a:r>
          </a:p>
          <a:p>
            <a:pPr marL="285750" indent="-285750">
              <a:buFont typeface="Arial" panose="020B0604020202020204" pitchFamily="34" charset="0"/>
              <a:buChar char="•"/>
            </a:pPr>
            <a:endParaRPr lang="en-US" dirty="0" smtClean="0">
              <a:solidFill>
                <a:schemeClr val="bg1"/>
              </a:solidFill>
            </a:endParaRPr>
          </a:p>
          <a:p>
            <a:pPr marL="285750" indent="-285750">
              <a:buFont typeface="Arial" panose="020B0604020202020204" pitchFamily="34" charset="0"/>
              <a:buChar char="•"/>
            </a:pPr>
            <a:r>
              <a:rPr lang="en-US" dirty="0" smtClean="0">
                <a:solidFill>
                  <a:schemeClr val="bg1"/>
                </a:solidFill>
              </a:rPr>
              <a:t>A demonstration of this application will now be provided.</a:t>
            </a:r>
            <a:endParaRPr lang="en-US" dirty="0">
              <a:solidFill>
                <a:schemeClr val="bg1"/>
              </a:solidFill>
            </a:endParaRPr>
          </a:p>
        </p:txBody>
      </p:sp>
      <p:sp>
        <p:nvSpPr>
          <p:cNvPr id="9" name="TextBox 8"/>
          <p:cNvSpPr txBox="1"/>
          <p:nvPr/>
        </p:nvSpPr>
        <p:spPr>
          <a:xfrm>
            <a:off x="990600" y="304800"/>
            <a:ext cx="7620000" cy="584775"/>
          </a:xfrm>
          <a:prstGeom prst="rect">
            <a:avLst/>
          </a:prstGeom>
          <a:noFill/>
        </p:spPr>
        <p:txBody>
          <a:bodyPr wrap="square" rtlCol="0">
            <a:spAutoFit/>
          </a:bodyPr>
          <a:lstStyle/>
          <a:p>
            <a:pPr algn="ctr"/>
            <a:r>
              <a:rPr lang="en-US" sz="3200" dirty="0" smtClean="0">
                <a:solidFill>
                  <a:schemeClr val="bg1"/>
                </a:solidFill>
              </a:rPr>
              <a:t>HYSPLIT Integration with ALOHA</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8097" y="3647033"/>
            <a:ext cx="2772703" cy="2079527"/>
          </a:xfrm>
          <a:prstGeom prst="rect">
            <a:avLst/>
          </a:prstGeom>
        </p:spPr>
      </p:pic>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0176" y="4210547"/>
            <a:ext cx="1190625" cy="47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64534" y="1295400"/>
            <a:ext cx="2741418" cy="2057400"/>
          </a:xfrm>
          <a:prstGeom prst="rect">
            <a:avLst/>
          </a:prstGeom>
        </p:spPr>
      </p:pic>
    </p:spTree>
    <p:extLst>
      <p:ext uri="{BB962C8B-B14F-4D97-AF65-F5344CB8AC3E}">
        <p14:creationId xmlns:p14="http://schemas.microsoft.com/office/powerpoint/2010/main" val="4708794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smtClean="0"/>
              <a:t>ARL Science Review, June 21-23, 2016</a:t>
            </a:r>
            <a:endParaRPr lang="en-US" dirty="0"/>
          </a:p>
        </p:txBody>
      </p:sp>
      <p:sp>
        <p:nvSpPr>
          <p:cNvPr id="5" name="Slide Number Placeholder 4"/>
          <p:cNvSpPr>
            <a:spLocks noGrp="1"/>
          </p:cNvSpPr>
          <p:nvPr>
            <p:ph type="sldNum" sz="quarter" idx="11"/>
          </p:nvPr>
        </p:nvSpPr>
        <p:spPr/>
        <p:txBody>
          <a:bodyPr/>
          <a:lstStyle/>
          <a:p>
            <a:fld id="{66CAC88C-31F3-4764-B964-B930D18D7C5C}" type="slidenum">
              <a:rPr lang="en-US" smtClean="0"/>
              <a:t>6</a:t>
            </a:fld>
            <a:endParaRPr lang="en-US" dirty="0"/>
          </a:p>
        </p:txBody>
      </p:sp>
      <p:pic>
        <p:nvPicPr>
          <p:cNvPr id="6" name="Picture 5">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9000" y="832556"/>
            <a:ext cx="5058598" cy="5479272"/>
          </a:xfrm>
          <a:prstGeom prst="rect">
            <a:avLst/>
          </a:prstGeom>
        </p:spPr>
      </p:pic>
      <p:sp>
        <p:nvSpPr>
          <p:cNvPr id="7" name="TextBox 6"/>
          <p:cNvSpPr txBox="1"/>
          <p:nvPr/>
        </p:nvSpPr>
        <p:spPr>
          <a:xfrm>
            <a:off x="381000" y="1828800"/>
            <a:ext cx="2819400" cy="369332"/>
          </a:xfrm>
          <a:prstGeom prst="rect">
            <a:avLst/>
          </a:prstGeom>
          <a:noFill/>
        </p:spPr>
        <p:txBody>
          <a:bodyPr wrap="square" rtlCol="0">
            <a:spAutoFit/>
          </a:bodyPr>
          <a:lstStyle/>
          <a:p>
            <a:r>
              <a:rPr lang="en-US" dirty="0" smtClean="0">
                <a:solidFill>
                  <a:schemeClr val="bg1"/>
                </a:solidFill>
                <a:hlinkClick r:id="rId3"/>
              </a:rPr>
              <a:t>http://www.ready.noaa.gov</a:t>
            </a:r>
            <a:endParaRPr lang="en-US" dirty="0" smtClean="0">
              <a:solidFill>
                <a:schemeClr val="bg1"/>
              </a:solidFill>
            </a:endParaRPr>
          </a:p>
        </p:txBody>
      </p:sp>
      <p:sp>
        <p:nvSpPr>
          <p:cNvPr id="8" name="TextBox 7"/>
          <p:cNvSpPr txBox="1"/>
          <p:nvPr/>
        </p:nvSpPr>
        <p:spPr>
          <a:xfrm>
            <a:off x="152400" y="137056"/>
            <a:ext cx="8915400" cy="584775"/>
          </a:xfrm>
          <a:prstGeom prst="rect">
            <a:avLst/>
          </a:prstGeom>
          <a:noFill/>
        </p:spPr>
        <p:txBody>
          <a:bodyPr wrap="square" rtlCol="0">
            <a:spAutoFit/>
          </a:bodyPr>
          <a:lstStyle/>
          <a:p>
            <a:pPr algn="ctr"/>
            <a:r>
              <a:rPr lang="en-US" sz="3200" dirty="0" smtClean="0">
                <a:solidFill>
                  <a:schemeClr val="bg1"/>
                </a:solidFill>
              </a:rPr>
              <a:t>HYSPLIT/ALOHA Demonstration</a:t>
            </a:r>
          </a:p>
        </p:txBody>
      </p:sp>
      <p:sp>
        <p:nvSpPr>
          <p:cNvPr id="9" name="TextBox 8"/>
          <p:cNvSpPr txBox="1"/>
          <p:nvPr/>
        </p:nvSpPr>
        <p:spPr>
          <a:xfrm>
            <a:off x="228600" y="1214398"/>
            <a:ext cx="3124200" cy="400110"/>
          </a:xfrm>
          <a:prstGeom prst="rect">
            <a:avLst/>
          </a:prstGeom>
          <a:noFill/>
        </p:spPr>
        <p:txBody>
          <a:bodyPr wrap="square" rtlCol="0">
            <a:spAutoFit/>
          </a:bodyPr>
          <a:lstStyle/>
          <a:p>
            <a:pPr algn="ctr"/>
            <a:r>
              <a:rPr lang="en-US" sz="2000" dirty="0" smtClean="0">
                <a:solidFill>
                  <a:schemeClr val="bg1"/>
                </a:solidFill>
              </a:rPr>
              <a:t>ARL READY web site</a:t>
            </a:r>
          </a:p>
        </p:txBody>
      </p:sp>
      <p:sp>
        <p:nvSpPr>
          <p:cNvPr id="10" name="Rounded Rectangle 9"/>
          <p:cNvSpPr/>
          <p:nvPr/>
        </p:nvSpPr>
        <p:spPr>
          <a:xfrm>
            <a:off x="3429000" y="2438400"/>
            <a:ext cx="914400" cy="228600"/>
          </a:xfrm>
          <a:prstGeom prst="round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28905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166511"/>
            <a:ext cx="6388197" cy="6167222"/>
          </a:xfrm>
          <a:prstGeom prst="rect">
            <a:avLst/>
          </a:prstGeom>
        </p:spPr>
      </p:pic>
      <p:sp>
        <p:nvSpPr>
          <p:cNvPr id="8" name="Rounded Rectangle 7"/>
          <p:cNvSpPr/>
          <p:nvPr/>
        </p:nvSpPr>
        <p:spPr>
          <a:xfrm>
            <a:off x="3200400" y="2971800"/>
            <a:ext cx="3048000" cy="278322"/>
          </a:xfrm>
          <a:prstGeom prst="roundRect">
            <a:avLst/>
          </a:prstGeom>
          <a:noFill/>
          <a:ln w="444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0"/>
          </p:nvPr>
        </p:nvSpPr>
        <p:spPr/>
        <p:txBody>
          <a:bodyPr/>
          <a:lstStyle/>
          <a:p>
            <a:r>
              <a:rPr lang="en-US" smtClean="0"/>
              <a:t>ARL Science Review, June 21-23, 2016</a:t>
            </a:r>
            <a:endParaRPr lang="en-US" dirty="0"/>
          </a:p>
        </p:txBody>
      </p:sp>
      <p:sp>
        <p:nvSpPr>
          <p:cNvPr id="5" name="Slide Number Placeholder 4"/>
          <p:cNvSpPr>
            <a:spLocks noGrp="1"/>
          </p:cNvSpPr>
          <p:nvPr>
            <p:ph type="sldNum" sz="quarter" idx="11"/>
          </p:nvPr>
        </p:nvSpPr>
        <p:spPr/>
        <p:txBody>
          <a:bodyPr/>
          <a:lstStyle/>
          <a:p>
            <a:fld id="{66CAC88C-31F3-4764-B964-B930D18D7C5C}" type="slidenum">
              <a:rPr lang="en-US" smtClean="0"/>
              <a:t>7</a:t>
            </a:fld>
            <a:endParaRPr lang="en-US" dirty="0"/>
          </a:p>
        </p:txBody>
      </p:sp>
    </p:spTree>
    <p:extLst>
      <p:ext uri="{BB962C8B-B14F-4D97-AF65-F5344CB8AC3E}">
        <p14:creationId xmlns:p14="http://schemas.microsoft.com/office/powerpoint/2010/main" val="11557880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smtClean="0"/>
              <a:t>ARL Science Review, June 21-23, 2016</a:t>
            </a:r>
            <a:endParaRPr lang="en-US" dirty="0"/>
          </a:p>
        </p:txBody>
      </p:sp>
      <p:sp>
        <p:nvSpPr>
          <p:cNvPr id="3" name="Slide Number Placeholder 2"/>
          <p:cNvSpPr>
            <a:spLocks noGrp="1"/>
          </p:cNvSpPr>
          <p:nvPr>
            <p:ph type="sldNum" sz="quarter" idx="11"/>
          </p:nvPr>
        </p:nvSpPr>
        <p:spPr/>
        <p:txBody>
          <a:bodyPr/>
          <a:lstStyle/>
          <a:p>
            <a:fld id="{66CAC88C-31F3-4764-B964-B930D18D7C5C}" type="slidenum">
              <a:rPr lang="en-US" smtClean="0"/>
              <a:t>8</a:t>
            </a:fld>
            <a:endParaRPr lang="en-US" dirty="0"/>
          </a:p>
        </p:txBody>
      </p:sp>
      <p:sp>
        <p:nvSpPr>
          <p:cNvPr id="5" name="Slide Number Placeholder 2"/>
          <p:cNvSpPr txBox="1">
            <a:spLocks/>
          </p:cNvSpPr>
          <p:nvPr/>
        </p:nvSpPr>
        <p:spPr>
          <a:xfrm>
            <a:off x="6781800" y="64166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400" b="1" kern="1200">
                <a:solidFill>
                  <a:srgbClr val="091A4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6CAC88C-31F3-4764-B964-B930D18D7C5C}" type="slidenum">
              <a:rPr lang="en-US" smtClean="0"/>
              <a:pPr/>
              <a:t>8</a:t>
            </a:fld>
            <a:endParaRPr lang="en-US" dirty="0"/>
          </a:p>
        </p:txBody>
      </p:sp>
      <p:pic>
        <p:nvPicPr>
          <p:cNvPr id="7" name="Picture 6">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7518" y="1295400"/>
            <a:ext cx="6506164" cy="5096250"/>
          </a:xfrm>
          <a:prstGeom prst="rect">
            <a:avLst/>
          </a:prstGeom>
        </p:spPr>
      </p:pic>
      <p:sp>
        <p:nvSpPr>
          <p:cNvPr id="8" name="TextBox 7"/>
          <p:cNvSpPr txBox="1"/>
          <p:nvPr/>
        </p:nvSpPr>
        <p:spPr>
          <a:xfrm>
            <a:off x="3189051" y="857309"/>
            <a:ext cx="3048000" cy="369332"/>
          </a:xfrm>
          <a:prstGeom prst="rect">
            <a:avLst/>
          </a:prstGeom>
          <a:noFill/>
        </p:spPr>
        <p:txBody>
          <a:bodyPr wrap="square" rtlCol="0">
            <a:spAutoFit/>
          </a:bodyPr>
          <a:lstStyle/>
          <a:p>
            <a:pPr algn="ctr"/>
            <a:r>
              <a:rPr lang="en-US" dirty="0" smtClean="0">
                <a:solidFill>
                  <a:schemeClr val="bg1"/>
                </a:solidFill>
              </a:rPr>
              <a:t>https://www.hysplit.noaa.gov</a:t>
            </a:r>
          </a:p>
        </p:txBody>
      </p:sp>
    </p:spTree>
    <p:extLst>
      <p:ext uri="{BB962C8B-B14F-4D97-AF65-F5344CB8AC3E}">
        <p14:creationId xmlns:p14="http://schemas.microsoft.com/office/powerpoint/2010/main" val="32980367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66CAC88C-31F3-4764-B964-B930D18D7C5C}" type="slidenum">
              <a:rPr lang="en-US" smtClean="0"/>
              <a:t>9</a:t>
            </a:fld>
            <a:endParaRPr lang="en-US" dirty="0"/>
          </a:p>
        </p:txBody>
      </p:sp>
      <p:sp>
        <p:nvSpPr>
          <p:cNvPr id="4" name="Footer Placeholder 1"/>
          <p:cNvSpPr txBox="1">
            <a:spLocks/>
          </p:cNvSpPr>
          <p:nvPr/>
        </p:nvSpPr>
        <p:spPr>
          <a:xfrm>
            <a:off x="0" y="6492875"/>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rgbClr val="091A4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ARL Science Review, June 21-23, 2016</a:t>
            </a:r>
            <a:endParaRPr lang="en-US" dirty="0"/>
          </a:p>
        </p:txBody>
      </p:sp>
      <p:sp>
        <p:nvSpPr>
          <p:cNvPr id="5" name="Slide Number Placeholder 2"/>
          <p:cNvSpPr txBox="1">
            <a:spLocks/>
          </p:cNvSpPr>
          <p:nvPr/>
        </p:nvSpPr>
        <p:spPr>
          <a:xfrm>
            <a:off x="6781800" y="64166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400" b="1" kern="1200">
                <a:solidFill>
                  <a:srgbClr val="091A4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6CAC88C-31F3-4764-B964-B930D18D7C5C}" type="slidenum">
              <a:rPr lang="en-US" smtClean="0"/>
              <a:pPr/>
              <a:t>9</a:t>
            </a:fld>
            <a:endParaRPr lang="en-US" dirty="0"/>
          </a:p>
        </p:txBody>
      </p:sp>
      <p:sp>
        <p:nvSpPr>
          <p:cNvPr id="6" name="TextBox 5"/>
          <p:cNvSpPr txBox="1"/>
          <p:nvPr/>
        </p:nvSpPr>
        <p:spPr>
          <a:xfrm>
            <a:off x="3200400" y="110569"/>
            <a:ext cx="3048000" cy="369332"/>
          </a:xfrm>
          <a:prstGeom prst="rect">
            <a:avLst/>
          </a:prstGeom>
          <a:noFill/>
        </p:spPr>
        <p:txBody>
          <a:bodyPr wrap="square" rtlCol="0">
            <a:spAutoFit/>
          </a:bodyPr>
          <a:lstStyle/>
          <a:p>
            <a:pPr algn="ctr"/>
            <a:r>
              <a:rPr lang="en-US" dirty="0" smtClean="0">
                <a:solidFill>
                  <a:schemeClr val="bg1"/>
                </a:solidFill>
              </a:rPr>
              <a:t>https://www.hysplit.noaa.gov</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6281" y="486281"/>
            <a:ext cx="7356295" cy="5952558"/>
          </a:xfrm>
          <a:prstGeom prst="rect">
            <a:avLst/>
          </a:prstGeom>
        </p:spPr>
      </p:pic>
    </p:spTree>
    <p:extLst>
      <p:ext uri="{BB962C8B-B14F-4D97-AF65-F5344CB8AC3E}">
        <p14:creationId xmlns:p14="http://schemas.microsoft.com/office/powerpoint/2010/main" val="3491996993"/>
      </p:ext>
    </p:extLst>
  </p:cSld>
  <p:clrMapOvr>
    <a:masterClrMapping/>
  </p:clrMapOvr>
  <p:timing>
    <p:tnLst>
      <p:par>
        <p:cTn id="1" dur="indefinite" restart="never" nodeType="tmRoot"/>
      </p:par>
    </p:tnLst>
  </p:timing>
</p:sld>
</file>

<file path=ppt/theme/theme1.xml><?xml version="1.0" encoding="utf-8"?>
<a:theme xmlns:a="http://schemas.openxmlformats.org/drawingml/2006/main" name="MaggieK">
  <a:themeElements>
    <a:clrScheme name="Custom 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chemeClr val="bg1"/>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10863</TotalTime>
  <Words>2157</Words>
  <Application>Microsoft Office PowerPoint</Application>
  <PresentationFormat>On-screen Show (4:3)</PresentationFormat>
  <Paragraphs>252</Paragraphs>
  <Slides>31</Slides>
  <Notes>31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MaggieK</vt:lpstr>
      <vt:lpstr>HYSPLIT/ALOHA Demonstration</vt:lpstr>
      <vt:lpstr>Background Information</vt:lpstr>
      <vt:lpstr>CAMEO Software Suite</vt:lpstr>
      <vt:lpstr>ALOHA Background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ARL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Margaret Kerchner</dc:creator>
  <cp:lastModifiedBy>Margaret Kerchner</cp:lastModifiedBy>
  <cp:revision>52</cp:revision>
  <cp:lastPrinted>2016-05-05T12:02:27Z</cp:lastPrinted>
  <dcterms:created xsi:type="dcterms:W3CDTF">2016-01-20T16:28:12Z</dcterms:created>
  <dcterms:modified xsi:type="dcterms:W3CDTF">2016-05-17T18:38:10Z</dcterms:modified>
</cp:coreProperties>
</file>